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8" r:id="rId5"/>
    <p:sldId id="858" r:id="rId6"/>
    <p:sldId id="275" r:id="rId7"/>
    <p:sldId id="871" r:id="rId8"/>
    <p:sldId id="859" r:id="rId9"/>
    <p:sldId id="872" r:id="rId10"/>
    <p:sldId id="445" r:id="rId11"/>
    <p:sldId id="882" r:id="rId12"/>
    <p:sldId id="877" r:id="rId13"/>
    <p:sldId id="867" r:id="rId14"/>
    <p:sldId id="866" r:id="rId15"/>
    <p:sldId id="878" r:id="rId16"/>
    <p:sldId id="865" r:id="rId17"/>
    <p:sldId id="860" r:id="rId18"/>
    <p:sldId id="869" r:id="rId19"/>
    <p:sldId id="274" r:id="rId20"/>
  </p:sldIdLst>
  <p:sldSz cx="9144000" cy="6858000" type="screen4x3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V - Adele SALLES" initials="E-AS" lastIdx="13" clrIdx="0">
    <p:extLst>
      <p:ext uri="{19B8F6BF-5375-455C-9EA6-DF929625EA0E}">
        <p15:presenceInfo xmlns:p15="http://schemas.microsoft.com/office/powerpoint/2012/main" userId="S-1-5-21-370288937-713164276-1541874228-4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00"/>
    <a:srgbClr val="FFCA9D"/>
    <a:srgbClr val="7F7F7F"/>
    <a:srgbClr val="FF7D0B"/>
    <a:srgbClr val="EB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162" autoAdjust="0"/>
  </p:normalViewPr>
  <p:slideViewPr>
    <p:cSldViewPr>
      <p:cViewPr varScale="1">
        <p:scale>
          <a:sx n="86" d="100"/>
          <a:sy n="86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howGuides="1">
      <p:cViewPr varScale="1">
        <p:scale>
          <a:sx n="120" d="100"/>
          <a:sy n="120" d="100"/>
        </p:scale>
        <p:origin x="-50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e-caen\SCE\%23Etudes_18\180332_ASL_SAGE%20Breche\technique\flux_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e-caen\SCE\%23Etudes_18\180332_ASL_SAGE%20Breche\donn&#233;es%20externes\2_QUALITE\Qualiteau%20Eau%20sup\Azote%20Phospho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'Flux N '!$S$3</c:f>
              <c:strCache>
                <c:ptCount val="1"/>
                <c:pt idx="0">
                  <c:v>Flux N (T/an)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'Flux N '!$R$4:$R$15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2017</c:v>
                </c:pt>
              </c:numCache>
            </c:numRef>
          </c:cat>
          <c:val>
            <c:numRef>
              <c:f>'Flux N '!$S$4:$S$15</c:f>
              <c:numCache>
                <c:formatCode>General</c:formatCode>
                <c:ptCount val="12"/>
                <c:pt idx="0">
                  <c:v>428.59212534890952</c:v>
                </c:pt>
                <c:pt idx="1">
                  <c:v>720.70171627104276</c:v>
                </c:pt>
                <c:pt idx="2">
                  <c:v>541.71807089792696</c:v>
                </c:pt>
                <c:pt idx="3">
                  <c:v>237.24884504805738</c:v>
                </c:pt>
                <c:pt idx="4">
                  <c:v>244.44951369612008</c:v>
                </c:pt>
                <c:pt idx="5">
                  <c:v>285.22851744674716</c:v>
                </c:pt>
                <c:pt idx="6">
                  <c:v>286.15983191184756</c:v>
                </c:pt>
                <c:pt idx="7">
                  <c:v>280.28621683873047</c:v>
                </c:pt>
                <c:pt idx="8">
                  <c:v>242.58421824492655</c:v>
                </c:pt>
                <c:pt idx="9">
                  <c:v>255.68362350489446</c:v>
                </c:pt>
                <c:pt idx="10">
                  <c:v>314.22216875515437</c:v>
                </c:pt>
                <c:pt idx="11">
                  <c:v>234.24274210555024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1-4361-9E8F-00A9310A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4721560"/>
        <c:axId val="43472352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'Flux N '!$T$3</c15:sqref>
                        </c15:formulaRef>
                      </c:ext>
                    </c:extLst>
                    <c:strCache>
                      <c:ptCount val="1"/>
                      <c:pt idx="0">
                        <c:v>hydraulicité annuelle moyenne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'Flux N '!$R$4:$R$15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'Flux N '!$T$4:$T$15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1.6996546548864717</c:v>
                      </c:pt>
                      <c:pt idx="1">
                        <c:v>2.5195448832947758</c:v>
                      </c:pt>
                      <c:pt idx="2">
                        <c:v>1.7691859816772826</c:v>
                      </c:pt>
                      <c:pt idx="3">
                        <c:v>0.91163295125728938</c:v>
                      </c:pt>
                      <c:pt idx="4">
                        <c:v>0.96716144140272819</c:v>
                      </c:pt>
                      <c:pt idx="5">
                        <c:v>1.1400240455076591</c:v>
                      </c:pt>
                      <c:pt idx="6">
                        <c:v>1.1144326543971526</c:v>
                      </c:pt>
                      <c:pt idx="7">
                        <c:v>1.1178126494494838</c:v>
                      </c:pt>
                      <c:pt idx="8">
                        <c:v>0.98502712953647786</c:v>
                      </c:pt>
                      <c:pt idx="9">
                        <c:v>1.0212413622400252</c:v>
                      </c:pt>
                      <c:pt idx="10">
                        <c:v>1.2327324812287395</c:v>
                      </c:pt>
                      <c:pt idx="11">
                        <c:v>0.96136716417016066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0D1-4361-9E8F-00A9310AB77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'Flux N '!$U$3</c:f>
              <c:strCache>
                <c:ptCount val="1"/>
                <c:pt idx="0">
                  <c:v>Flux d'N pondéré par l'hydraulicité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'Flux N '!$R$4:$R$15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2017</c:v>
                </c:pt>
              </c:numCache>
            </c:numRef>
          </c:cat>
          <c:val>
            <c:numRef>
              <c:f>'Flux N '!$U$4:$U$15</c:f>
              <c:numCache>
                <c:formatCode>General</c:formatCode>
                <c:ptCount val="12"/>
                <c:pt idx="0">
                  <c:v>252.16424061012401</c:v>
                </c:pt>
                <c:pt idx="1">
                  <c:v>286.04440470557944</c:v>
                </c:pt>
                <c:pt idx="2">
                  <c:v>306.19622612222452</c:v>
                </c:pt>
                <c:pt idx="3">
                  <c:v>260.24601756754492</c:v>
                </c:pt>
                <c:pt idx="4">
                  <c:v>252.7494410256692</c:v>
                </c:pt>
                <c:pt idx="5">
                  <c:v>250.19517664623757</c:v>
                </c:pt>
                <c:pt idx="6">
                  <c:v>256.77624465037275</c:v>
                </c:pt>
                <c:pt idx="7">
                  <c:v>250.74525411460479</c:v>
                </c:pt>
                <c:pt idx="8">
                  <c:v>246.27161117793668</c:v>
                </c:pt>
                <c:pt idx="9">
                  <c:v>250.36551882707667</c:v>
                </c:pt>
                <c:pt idx="10">
                  <c:v>254.89891240794597</c:v>
                </c:pt>
                <c:pt idx="11">
                  <c:v>243.6558589014692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D1-4361-9E8F-00A9310A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721560"/>
        <c:axId val="434723528"/>
      </c:lineChart>
      <c:catAx>
        <c:axId val="43472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723528"/>
        <c:crosses val="autoZero"/>
        <c:auto val="1"/>
        <c:lblAlgn val="ctr"/>
        <c:lblOffset val="100"/>
        <c:noMultiLvlLbl val="0"/>
      </c:catAx>
      <c:valAx>
        <c:axId val="43472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72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5"/>
          <c:tx>
            <c:strRef>
              <c:f>Orthophosphates!$A$11</c:f>
              <c:strCache>
                <c:ptCount val="1"/>
                <c:pt idx="0">
                  <c:v>très bon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Orthophosphates!$N$11:$HT$11</c:f>
              <c:numCache>
                <c:formatCode>General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D1-4D21-8AA0-98061523D814}"/>
            </c:ext>
          </c:extLst>
        </c:ser>
        <c:ser>
          <c:idx val="9"/>
          <c:order val="6"/>
          <c:tx>
            <c:strRef>
              <c:f>Orthophosphates!$A$12</c:f>
              <c:strCache>
                <c:ptCount val="1"/>
                <c:pt idx="0">
                  <c:v>bon </c:v>
                </c:pt>
              </c:strCache>
            </c:strRef>
          </c:tx>
          <c:spPr>
            <a:solidFill>
              <a:srgbClr val="92D050">
                <a:alpha val="34000"/>
              </a:srgbClr>
            </a:solidFill>
            <a:ln>
              <a:noFill/>
            </a:ln>
            <a:effectLst/>
          </c:spP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Orthophosphates!$N$12:$HT$12</c:f>
              <c:numCache>
                <c:formatCode>General</c:formatCode>
                <c:ptCount val="1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D1-4D21-8AA0-98061523D814}"/>
            </c:ext>
          </c:extLst>
        </c:ser>
        <c:ser>
          <c:idx val="10"/>
          <c:order val="7"/>
          <c:tx>
            <c:strRef>
              <c:f>Orthophosphates!$A$13</c:f>
              <c:strCache>
                <c:ptCount val="1"/>
                <c:pt idx="0">
                  <c:v>moyen</c:v>
                </c:pt>
              </c:strCache>
            </c:strRef>
          </c:tx>
          <c:spPr>
            <a:solidFill>
              <a:srgbClr val="FFFF00">
                <a:alpha val="34000"/>
              </a:srgbClr>
            </a:solidFill>
            <a:ln>
              <a:noFill/>
            </a:ln>
            <a:effectLst/>
          </c:spP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Orthophosphates!$N$13:$HT$13</c:f>
              <c:numCache>
                <c:formatCode>General</c:formatCode>
                <c:ptCount val="1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1D1-4D21-8AA0-98061523D814}"/>
            </c:ext>
          </c:extLst>
        </c:ser>
        <c:ser>
          <c:idx val="11"/>
          <c:order val="8"/>
          <c:tx>
            <c:strRef>
              <c:f>Orthophosphates!$A$14</c:f>
              <c:strCache>
                <c:ptCount val="1"/>
                <c:pt idx="0">
                  <c:v>médiocre</c:v>
                </c:pt>
              </c:strCache>
            </c:strRef>
          </c:tx>
          <c:spPr>
            <a:solidFill>
              <a:srgbClr val="FFC000">
                <a:alpha val="36000"/>
              </a:srgbClr>
            </a:solidFill>
            <a:ln>
              <a:noFill/>
            </a:ln>
            <a:effectLst/>
          </c:spP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Orthophosphates!$N$14:$HT$14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1D1-4D21-8AA0-98061523D814}"/>
            </c:ext>
          </c:extLst>
        </c:ser>
        <c:ser>
          <c:idx val="12"/>
          <c:order val="9"/>
          <c:tx>
            <c:strRef>
              <c:f>Orthophosphates!$A$15</c:f>
              <c:strCache>
                <c:ptCount val="1"/>
                <c:pt idx="0">
                  <c:v>mauvais</c:v>
                </c:pt>
              </c:strCache>
            </c:strRef>
          </c:tx>
          <c:spPr>
            <a:solidFill>
              <a:srgbClr val="FF0000">
                <a:alpha val="34000"/>
              </a:srgbClr>
            </a:solidFill>
            <a:ln>
              <a:noFill/>
            </a:ln>
            <a:effectLst/>
          </c:spP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Orthophosphates!$N$15:$HT$15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1D1-4D21-8AA0-98061523D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041344"/>
        <c:axId val="1315605456"/>
      </c:areaChart>
      <c:lineChart>
        <c:grouping val="standard"/>
        <c:varyColors val="0"/>
        <c:ser>
          <c:idx val="1"/>
          <c:order val="0"/>
          <c:tx>
            <c:strRef>
              <c:f>Orthophosphates!$A$3</c:f>
              <c:strCache>
                <c:ptCount val="1"/>
                <c:pt idx="0">
                  <c:v>LA BERONNELLE A LIANCOURT 1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Orthophosphates!$N$3:$HT$3</c:f>
              <c:numCache>
                <c:formatCode>General</c:formatCode>
                <c:ptCount val="13"/>
                <c:pt idx="3">
                  <c:v>1.68</c:v>
                </c:pt>
                <c:pt idx="4">
                  <c:v>1.26</c:v>
                </c:pt>
                <c:pt idx="5">
                  <c:v>0.89</c:v>
                </c:pt>
                <c:pt idx="6">
                  <c:v>2.9</c:v>
                </c:pt>
                <c:pt idx="7">
                  <c:v>0.11</c:v>
                </c:pt>
                <c:pt idx="8">
                  <c:v>0.78</c:v>
                </c:pt>
                <c:pt idx="9">
                  <c:v>2.52</c:v>
                </c:pt>
                <c:pt idx="10">
                  <c:v>0.51</c:v>
                </c:pt>
                <c:pt idx="12">
                  <c:v>1.51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A1D1-4D21-8AA0-98061523D814}"/>
            </c:ext>
          </c:extLst>
        </c:ser>
        <c:ser>
          <c:idx val="4"/>
          <c:order val="3"/>
          <c:tx>
            <c:strRef>
              <c:f>Orthophosphates!$A$6</c:f>
              <c:strCache>
                <c:ptCount val="1"/>
                <c:pt idx="0">
                  <c:v>LA BRÈCHE A ETOUY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Orthophosphates!$N$6:$HT$6</c:f>
              <c:numCache>
                <c:formatCode>General</c:formatCode>
                <c:ptCount val="13"/>
                <c:pt idx="0">
                  <c:v>0.1</c:v>
                </c:pt>
                <c:pt idx="1">
                  <c:v>0.08</c:v>
                </c:pt>
                <c:pt idx="2">
                  <c:v>0.09</c:v>
                </c:pt>
                <c:pt idx="3">
                  <c:v>1.5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0.09</c:v>
                </c:pt>
                <c:pt idx="8">
                  <c:v>0.09</c:v>
                </c:pt>
                <c:pt idx="9">
                  <c:v>0.1</c:v>
                </c:pt>
                <c:pt idx="10">
                  <c:v>0.08</c:v>
                </c:pt>
                <c:pt idx="11">
                  <c:v>9.5000000000000001E-2</c:v>
                </c:pt>
                <c:pt idx="12">
                  <c:v>7.4999999999999997E-2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A1D1-4D21-8AA0-98061523D814}"/>
            </c:ext>
          </c:extLst>
        </c:ser>
        <c:ser>
          <c:idx val="7"/>
          <c:order val="4"/>
          <c:tx>
            <c:strRef>
              <c:f>Orthophosphates!$A$9</c:f>
              <c:strCache>
                <c:ptCount val="1"/>
                <c:pt idx="0">
                  <c:v>L'ARRE A VALESCOURT 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Orthophosphates!$N$1:$HT$1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  <c:extLst/>
            </c:numRef>
          </c:cat>
          <c:val>
            <c:numRef>
              <c:f>Orthophosphates!$N$9:$HT$9</c:f>
              <c:numCache>
                <c:formatCode>General</c:formatCode>
                <c:ptCount val="13"/>
                <c:pt idx="3">
                  <c:v>0.53</c:v>
                </c:pt>
                <c:pt idx="4">
                  <c:v>0.27</c:v>
                </c:pt>
                <c:pt idx="5">
                  <c:v>0.27</c:v>
                </c:pt>
                <c:pt idx="6">
                  <c:v>0.21</c:v>
                </c:pt>
                <c:pt idx="7">
                  <c:v>0.16</c:v>
                </c:pt>
                <c:pt idx="8">
                  <c:v>0.13</c:v>
                </c:pt>
                <c:pt idx="9">
                  <c:v>0.15</c:v>
                </c:pt>
                <c:pt idx="10">
                  <c:v>0.79</c:v>
                </c:pt>
                <c:pt idx="11">
                  <c:v>0.251</c:v>
                </c:pt>
                <c:pt idx="12">
                  <c:v>0.65400000000000003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A1D1-4D21-8AA0-98061523D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041344"/>
        <c:axId val="1315605456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Orthophosphates!$A$4</c15:sqref>
                        </c15:formulaRef>
                      </c:ext>
                    </c:extLst>
                    <c:strCache>
                      <c:ptCount val="1"/>
                      <c:pt idx="0">
                        <c:v>LA BERONNELLE A MOGNEVILLE 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Orthophosphates!$N$1:$HT$1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Orthophosphates!$N$4:$HT$4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7">
                        <c:v>0.3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1D1-4D21-8AA0-98061523D814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Orthophosphates!$A$5</c15:sqref>
                        </c15:formulaRef>
                      </c:ext>
                    </c:extLst>
                    <c:strCache>
                      <c:ptCount val="1"/>
                      <c:pt idx="0">
                        <c:v>LA BRÈCHE A ESSUILES 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Orthophosphates!$N$1:$HT$1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Orthophosphates!$N$5:$HT$5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0.15</c:v>
                      </c:pt>
                      <c:pt idx="1">
                        <c:v>0.12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1D1-4D21-8AA0-98061523D814}"/>
                  </c:ext>
                </c:extLst>
              </c15:ser>
            </c15:filteredLineSeries>
          </c:ext>
        </c:extLst>
      </c:lineChart>
      <c:catAx>
        <c:axId val="14700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5605456"/>
        <c:crosses val="autoZero"/>
        <c:auto val="1"/>
        <c:lblAlgn val="ctr"/>
        <c:lblOffset val="100"/>
        <c:noMultiLvlLbl val="0"/>
      </c:catAx>
      <c:valAx>
        <c:axId val="13156054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004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9134871283011844E-2"/>
          <c:y val="0.86577812492554329"/>
          <c:w val="0.9596387836871616"/>
          <c:h val="0.13387359930883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098-6291-44CC-BA9F-6EEA0F70B92E}" type="datetimeFigureOut">
              <a:rPr lang="fr-FR" smtClean="0"/>
              <a:t>13/11/2018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186-3AA9-491F-A442-D953A844F2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7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028C-FF80-44E6-8F23-E9E2B41D8881}" type="datetimeFigureOut">
              <a:rPr lang="fr-FR" smtClean="0"/>
              <a:t>13/11/2018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50F6-80C9-4411-A692-B117F4BB22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1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83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59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95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90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5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3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11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39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53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5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03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220346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0" y="1916832"/>
            <a:ext cx="46800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1800"/>
              </a:spcBef>
              <a:buNone/>
              <a:defRPr sz="1600" b="0">
                <a:solidFill>
                  <a:schemeClr val="bg2"/>
                </a:solidFill>
              </a:defRPr>
            </a:lvl3pPr>
            <a:lvl4pPr marL="0" indent="0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sz="1600" b="1"/>
            </a:lvl4pPr>
            <a:lvl5pPr marL="0" indent="0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60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0" y="2164372"/>
            <a:ext cx="1741108" cy="1488465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1616" y="4140000"/>
            <a:ext cx="1423788" cy="522989"/>
            <a:chOff x="3739207" y="4883449"/>
            <a:chExt cx="1423788" cy="522989"/>
          </a:xfrm>
        </p:grpSpPr>
        <p:sp>
          <p:nvSpPr>
            <p:cNvPr id="10" name="ZoneTexte 9"/>
            <p:cNvSpPr txBox="1"/>
            <p:nvPr userDrawn="1"/>
          </p:nvSpPr>
          <p:spPr>
            <a:xfrm>
              <a:off x="3925286" y="4883449"/>
              <a:ext cx="105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2"/>
                  </a:solidFill>
                </a:rPr>
                <a:t>www.sce.fr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3739207" y="5129439"/>
              <a:ext cx="1423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0" dirty="0"/>
                <a:t>GROUPE</a:t>
              </a:r>
              <a:r>
                <a:rPr lang="fr-FR" sz="1200" b="0" baseline="0" dirty="0"/>
                <a:t> KERAN</a:t>
              </a:r>
              <a:endParaRPr lang="fr-FR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_ref-compl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87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4800" y="1196752"/>
            <a:ext cx="3744000" cy="331200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1">
                <a:solidFill>
                  <a:schemeClr val="tx1"/>
                </a:solidFill>
              </a:defRPr>
            </a:lvl2pPr>
            <a:lvl3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Intervenants</a:t>
            </a:r>
          </a:p>
          <a:p>
            <a:pPr lvl="1"/>
            <a:r>
              <a:rPr lang="fr-FR" dirty="0"/>
              <a:t>Noms sociétés </a:t>
            </a:r>
            <a:r>
              <a:rPr lang="fr-FR" dirty="0" err="1"/>
              <a:t>Keran</a:t>
            </a:r>
            <a:endParaRPr lang="fr-FR" dirty="0"/>
          </a:p>
          <a:p>
            <a:pPr lvl="0"/>
            <a:r>
              <a:rPr lang="fr-FR" dirty="0"/>
              <a:t>Client / Bénéficiaire</a:t>
            </a:r>
          </a:p>
          <a:p>
            <a:pPr lvl="2"/>
            <a:r>
              <a:rPr lang="fr-FR" dirty="0"/>
              <a:t>Noms clients / bénéficiaires</a:t>
            </a:r>
          </a:p>
          <a:p>
            <a:pPr lvl="0"/>
            <a:r>
              <a:rPr lang="fr-FR" dirty="0"/>
              <a:t>Partenaires</a:t>
            </a:r>
          </a:p>
          <a:p>
            <a:pPr lvl="2"/>
            <a:r>
              <a:rPr lang="fr-FR" dirty="0"/>
              <a:t>Noms partenaires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Missions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02034" y="4744310"/>
            <a:ext cx="3753942" cy="1126800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anchor="ctr">
            <a:noAutofit/>
          </a:bodyPr>
          <a:lstStyle>
            <a:lvl1pPr marL="0" indent="0" algn="r">
              <a:spcBef>
                <a:spcPts val="30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spcBef>
                <a:spcPts val="300"/>
              </a:spcBef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0000" indent="-180000" algn="r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Chiffre, info clé</a:t>
            </a:r>
          </a:p>
          <a:p>
            <a:pPr lvl="0"/>
            <a:r>
              <a:rPr lang="fr-FR" dirty="0"/>
              <a:t>Chiffre, info clé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332656"/>
            <a:ext cx="3751176" cy="71124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4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_Avec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  <p:sp>
        <p:nvSpPr>
          <p:cNvPr id="11" name="Espace réservé pour une image  12"/>
          <p:cNvSpPr>
            <a:spLocks noGrp="1"/>
          </p:cNvSpPr>
          <p:nvPr>
            <p:ph type="pic" sz="quarter" idx="14" hasCustomPrompt="1"/>
          </p:nvPr>
        </p:nvSpPr>
        <p:spPr>
          <a:xfrm>
            <a:off x="5004048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2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3207879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47959" y="5069792"/>
            <a:ext cx="0" cy="149400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05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CE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1899270"/>
            <a:ext cx="9144000" cy="2376265"/>
            <a:chOff x="0" y="1899270"/>
            <a:chExt cx="9144000" cy="23762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99270"/>
              <a:ext cx="9143622" cy="23762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89" r="22624" b="11496"/>
            <a:stretch/>
          </p:blipFill>
          <p:spPr bwMode="auto">
            <a:xfrm>
              <a:off x="6253784" y="1899270"/>
              <a:ext cx="2890216" cy="2376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90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00" y="3098171"/>
            <a:ext cx="5580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72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60000"/>
            <a:ext cx="4600872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123808" y="212920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3808" y="305522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2123808" y="398124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2123808" y="490726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0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5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620000"/>
            <a:ext cx="7920000" cy="39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36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86275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23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0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3751176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788024" y="16288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4788024" y="37800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rgbClr val="FF7D0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2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77" y="0"/>
            <a:ext cx="9143622" cy="900000"/>
            <a:chOff x="377" y="0"/>
            <a:chExt cx="9143622" cy="90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77" y="0"/>
              <a:ext cx="9143622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4" r="5338" b="23535"/>
            <a:stretch/>
          </p:blipFill>
          <p:spPr>
            <a:xfrm>
              <a:off x="6096199" y="0"/>
              <a:ext cx="3047423" cy="900000"/>
            </a:xfrm>
            <a:prstGeom prst="rect">
              <a:avLst/>
            </a:prstGeom>
          </p:spPr>
        </p:pic>
      </p:grp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7716" y="6467752"/>
            <a:ext cx="28956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582" y="6467752"/>
            <a:ext cx="216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-SC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itre 29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5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72" r:id="rId4"/>
    <p:sldLayoutId id="2147483650" r:id="rId5"/>
    <p:sldLayoutId id="214748367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fr-FR" sz="1800" b="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itchFamily="34" charset="0"/>
        <a:buNone/>
        <a:defRPr lang="fr-FR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80000" algn="l" defTabSz="914400" rtl="0" eaLnBrk="1" latinLnBrk="0" hangingPunct="1">
        <a:spcBef>
          <a:spcPts val="300"/>
        </a:spcBef>
        <a:buClr>
          <a:schemeClr val="bg2"/>
        </a:buClr>
        <a:buSzPct val="80000"/>
        <a:buFont typeface="Wingdings 3" pitchFamily="18" charset="2"/>
        <a:buChar char="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14000" indent="-144000" algn="l" defTabSz="914400" rtl="0" eaLnBrk="1" latinLnBrk="0" hangingPunct="1">
        <a:spcBef>
          <a:spcPts val="200"/>
        </a:spcBef>
        <a:buClr>
          <a:schemeClr val="bg2"/>
        </a:buClr>
        <a:buFont typeface="Wingdings" pitchFamily="2" charset="2"/>
        <a:buChar char="§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583507" y="2238034"/>
            <a:ext cx="7560000" cy="1260000"/>
          </a:xfrm>
        </p:spPr>
        <p:txBody>
          <a:bodyPr>
            <a:normAutofit/>
          </a:bodyPr>
          <a:lstStyle/>
          <a:p>
            <a:r>
              <a:rPr lang="fr-FR" dirty="0"/>
              <a:t>SAGE de la Brèche</a:t>
            </a:r>
          </a:p>
        </p:txBody>
      </p:sp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603894" y="3451911"/>
            <a:ext cx="7560000" cy="720000"/>
          </a:xfrm>
        </p:spPr>
        <p:txBody>
          <a:bodyPr/>
          <a:lstStyle/>
          <a:p>
            <a:r>
              <a:rPr lang="fr-FR" i="1" dirty="0"/>
              <a:t>15 novembre 2018</a:t>
            </a:r>
          </a:p>
          <a:p>
            <a:r>
              <a:rPr lang="fr-FR" dirty="0"/>
              <a:t>Commissions thématiques </a:t>
            </a:r>
          </a:p>
          <a:p>
            <a:r>
              <a:rPr lang="fr-FR" b="1" dirty="0"/>
              <a:t>Enjeu qualitatif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C0531D-74DE-43B1-BA92-9F967EC5B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5" y="5586517"/>
            <a:ext cx="1497330" cy="806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CD5A18-38BD-4C67-A7EE-20DB1BB61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22745"/>
            <a:ext cx="1858331" cy="1858331"/>
          </a:xfrm>
          <a:prstGeom prst="rect">
            <a:avLst/>
          </a:prstGeom>
        </p:spPr>
      </p:pic>
      <p:pic>
        <p:nvPicPr>
          <p:cNvPr id="12" name="Image 11" descr="C:\Users\jje\AppData\Local\Microsoft\Windows\INetCache\Content.Word\LOGO_SMBVB.JPG">
            <a:extLst>
              <a:ext uri="{FF2B5EF4-FFF2-40B4-BE49-F238E27FC236}">
                <a16:creationId xmlns:a16="http://schemas.microsoft.com/office/drawing/2014/main" id="{2E5A0F87-17AA-4BD6-B18E-4D069C5FE8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" y="5395700"/>
            <a:ext cx="2124075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-2628800" y="333767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Enjeux qualitatif</a:t>
            </a:r>
            <a:endParaRPr lang="fr-FR" sz="2200" b="0" i="1" dirty="0">
              <a:solidFill>
                <a:schemeClr val="bg1"/>
              </a:solidFill>
            </a:endParaRPr>
          </a:p>
          <a:p>
            <a:pPr lvl="0" algn="ctr"/>
            <a:endParaRPr lang="fr-FR" sz="2400" dirty="0">
              <a:solidFill>
                <a:srgbClr val="FF7D0B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7F43DB-F82B-42DF-9035-4F0DB61B3411}"/>
              </a:ext>
            </a:extLst>
          </p:cNvPr>
          <p:cNvSpPr txBox="1"/>
          <p:nvPr/>
        </p:nvSpPr>
        <p:spPr>
          <a:xfrm>
            <a:off x="278834" y="932498"/>
            <a:ext cx="42211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7F7F7F"/>
                </a:solidFill>
              </a:rPr>
              <a:t>Azote</a:t>
            </a:r>
            <a:r>
              <a:rPr lang="fr-FR" i="1" dirty="0">
                <a:solidFill>
                  <a:srgbClr val="FF7D0B"/>
                </a:solidFill>
              </a:rPr>
              <a:t> 			</a:t>
            </a:r>
          </a:p>
          <a:p>
            <a:pPr algn="ctr"/>
            <a:endParaRPr lang="fr-FR" sz="1400" b="1" i="1" dirty="0">
              <a:solidFill>
                <a:srgbClr val="FF7D0B"/>
              </a:solidFill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Flux globaux d’azote = </a:t>
            </a:r>
          </a:p>
          <a:p>
            <a:pPr algn="ctr"/>
            <a:r>
              <a:rPr lang="fr-FR" sz="1400" dirty="0">
                <a:solidFill>
                  <a:schemeClr val="accent1"/>
                </a:solidFill>
              </a:rPr>
              <a:t>concentrations mensuelles uniques </a:t>
            </a:r>
            <a:r>
              <a:rPr lang="fr-FR" sz="1400" b="1" dirty="0">
                <a:solidFill>
                  <a:schemeClr val="accent1"/>
                </a:solidFill>
              </a:rPr>
              <a:t>x </a:t>
            </a:r>
            <a:r>
              <a:rPr lang="fr-FR" sz="1400" dirty="0">
                <a:solidFill>
                  <a:schemeClr val="accent1"/>
                </a:solidFill>
              </a:rPr>
              <a:t>débits moyens mensuels</a:t>
            </a: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Flux annuels d’azote (N) à la station de Rantigny en aval du bassin versant de la Brèche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16095-E273-4F99-99D5-9896683F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3387-59F5-4E43-9CC8-90795A61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A69BBE1-BFB2-4794-ADF8-0DDD31AF9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594787"/>
              </p:ext>
            </p:extLst>
          </p:nvPr>
        </p:nvGraphicFramePr>
        <p:xfrm>
          <a:off x="17951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6DF97EB-130A-43B1-B09B-6FA522B41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23689"/>
              </p:ext>
            </p:extLst>
          </p:nvPr>
        </p:nvGraphicFramePr>
        <p:xfrm>
          <a:off x="5898694" y="4051212"/>
          <a:ext cx="2777762" cy="45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280">
                  <a:extLst>
                    <a:ext uri="{9D8B030D-6E8A-4147-A177-3AD203B41FA5}">
                      <a16:colId xmlns:a16="http://schemas.microsoft.com/office/drawing/2014/main" val="2471649633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683455485"/>
                    </a:ext>
                  </a:extLst>
                </a:gridCol>
              </a:tblGrid>
              <a:tr h="45790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200" dirty="0">
                          <a:effectLst/>
                        </a:rPr>
                        <a:t>Part des flux d’azote totaux d’origine agricole </a:t>
                      </a:r>
                      <a:endParaRPr lang="fr-F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266" marR="942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266" marR="9426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6456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DACEDF3A-67E5-4CD3-8F6E-3BC23613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294" y="218085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615390-B628-4B8B-BDA4-B540BA372513}"/>
              </a:ext>
            </a:extLst>
          </p:cNvPr>
          <p:cNvSpPr txBox="1"/>
          <p:nvPr/>
        </p:nvSpPr>
        <p:spPr>
          <a:xfrm>
            <a:off x="5898694" y="3136439"/>
            <a:ext cx="32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Sources agricoles : </a:t>
            </a:r>
          </a:p>
          <a:p>
            <a:r>
              <a:rPr lang="fr-FR" sz="1200" dirty="0">
                <a:solidFill>
                  <a:schemeClr val="bg2"/>
                </a:solidFill>
              </a:rPr>
              <a:t>= flux d’azote globaux – </a:t>
            </a:r>
          </a:p>
          <a:p>
            <a:r>
              <a:rPr lang="fr-FR" sz="1200" dirty="0">
                <a:solidFill>
                  <a:schemeClr val="bg2"/>
                </a:solidFill>
              </a:rPr>
              <a:t>	flux liés à l’assainissement</a:t>
            </a:r>
          </a:p>
          <a:p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2" name="Picture 2" descr="RÃ©sultat de recherche d'images pour &quot;logo plus&quot;">
            <a:extLst>
              <a:ext uri="{FF2B5EF4-FFF2-40B4-BE49-F238E27FC236}">
                <a16:creationId xmlns:a16="http://schemas.microsoft.com/office/drawing/2014/main" id="{B1C97BB1-4783-4FFA-8B9E-EB7384685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18602" r="27056" b="24018"/>
          <a:stretch/>
        </p:blipFill>
        <p:spPr bwMode="auto">
          <a:xfrm>
            <a:off x="4788523" y="4621540"/>
            <a:ext cx="453903" cy="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6504FF1-C6EA-401A-8C30-CECF5A9FA8BD}"/>
              </a:ext>
            </a:extLst>
          </p:cNvPr>
          <p:cNvSpPr txBox="1"/>
          <p:nvPr/>
        </p:nvSpPr>
        <p:spPr>
          <a:xfrm>
            <a:off x="5229958" y="4601189"/>
            <a:ext cx="373452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La fertilisation seule n’explique pas le lessivage de l’azote vers la nappe d’eau</a:t>
            </a:r>
          </a:p>
          <a:p>
            <a:endParaRPr lang="fr-FR" sz="1200" dirty="0"/>
          </a:p>
          <a:p>
            <a:r>
              <a:rPr lang="fr-FR" sz="1200" dirty="0"/>
              <a:t>Dépend aussi de : </a:t>
            </a:r>
          </a:p>
          <a:p>
            <a:r>
              <a:rPr lang="fr-FR" sz="1200" dirty="0"/>
              <a:t>- Successions culturales</a:t>
            </a:r>
          </a:p>
          <a:p>
            <a:r>
              <a:rPr lang="fr-FR" sz="1200" dirty="0"/>
              <a:t>- Couverture des sols en interculture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Conditions climatiques de l’année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pic>
        <p:nvPicPr>
          <p:cNvPr id="14" name="Picture 6" descr="RÃ©sultat de recherche d'images pour &quot;logo cours d'eau&quot;">
            <a:extLst>
              <a:ext uri="{FF2B5EF4-FFF2-40B4-BE49-F238E27FC236}">
                <a16:creationId xmlns:a16="http://schemas.microsoft.com/office/drawing/2014/main" id="{7D83D027-7E47-4825-B273-18741F09E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28386" r="35626" b="28822"/>
          <a:stretch/>
        </p:blipFill>
        <p:spPr bwMode="auto">
          <a:xfrm>
            <a:off x="4751512" y="3186520"/>
            <a:ext cx="962270" cy="11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E51FE28-EE1B-450A-828B-C75D6AEEE509}"/>
              </a:ext>
            </a:extLst>
          </p:cNvPr>
          <p:cNvSpPr txBox="1"/>
          <p:nvPr/>
        </p:nvSpPr>
        <p:spPr>
          <a:xfrm>
            <a:off x="5364088" y="1013603"/>
            <a:ext cx="35010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Sources industrielles </a:t>
            </a:r>
          </a:p>
          <a:p>
            <a:r>
              <a:rPr lang="fr-FR" sz="1200" dirty="0"/>
              <a:t>Rejet industriel : Groupe Hardi à Noyers-Saint-Martin, la Société Laitière à Clermont, TG Griset à Villers-Saint-Paul et la Pisciculture à Bulles</a:t>
            </a:r>
          </a:p>
          <a:p>
            <a:endParaRPr lang="fr-FR" sz="1200" dirty="0"/>
          </a:p>
          <a:p>
            <a:r>
              <a:rPr lang="fr-FR" dirty="0">
                <a:solidFill>
                  <a:schemeClr val="bg2"/>
                </a:solidFill>
              </a:rPr>
              <a:t>Sources domestiques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Flux d’azote total </a:t>
            </a:r>
            <a:r>
              <a:rPr lang="fr-FR" sz="1400" dirty="0">
                <a:solidFill>
                  <a:schemeClr val="accent1"/>
                </a:solidFill>
              </a:rPr>
              <a:t>= 38 T N / an</a:t>
            </a:r>
          </a:p>
          <a:p>
            <a:r>
              <a:rPr lang="fr-FR" sz="1200" dirty="0"/>
              <a:t>Hypothèse : production de 12gN/j/habitant et d’un </a:t>
            </a:r>
            <a:r>
              <a:rPr lang="fr-FR" sz="1200" b="1" dirty="0"/>
              <a:t>abattement de 20%</a:t>
            </a:r>
            <a:r>
              <a:rPr lang="fr-FR" sz="1200" dirty="0"/>
              <a:t> (dénitrification naturelle)</a:t>
            </a:r>
          </a:p>
          <a:p>
            <a:endParaRPr lang="fr-FR" sz="1200" b="1" dirty="0">
              <a:solidFill>
                <a:schemeClr val="accent1"/>
              </a:solidFill>
            </a:endParaRPr>
          </a:p>
        </p:txBody>
      </p:sp>
      <p:pic>
        <p:nvPicPr>
          <p:cNvPr id="17" name="Picture 6" descr="RÃ©sultat de recherche d'images pour &quot;logo cours d'eau&quot;">
            <a:extLst>
              <a:ext uri="{FF2B5EF4-FFF2-40B4-BE49-F238E27FC236}">
                <a16:creationId xmlns:a16="http://schemas.microsoft.com/office/drawing/2014/main" id="{4090E74F-8E06-41A1-8177-F40C32A07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28386" r="35626" b="28822"/>
          <a:stretch/>
        </p:blipFill>
        <p:spPr bwMode="auto">
          <a:xfrm>
            <a:off x="5045895" y="1907424"/>
            <a:ext cx="341736" cy="4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71A7E07-E0B7-4765-BDE7-5ED622DF26AD}"/>
              </a:ext>
            </a:extLst>
          </p:cNvPr>
          <p:cNvSpPr txBox="1"/>
          <p:nvPr/>
        </p:nvSpPr>
        <p:spPr>
          <a:xfrm>
            <a:off x="5111833" y="1340876"/>
            <a:ext cx="37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pic>
        <p:nvPicPr>
          <p:cNvPr id="19" name="Picture 6" descr="RÃ©sultat de recherche d'images pour &quot;logo cours d'eau&quot;">
            <a:extLst>
              <a:ext uri="{FF2B5EF4-FFF2-40B4-BE49-F238E27FC236}">
                <a16:creationId xmlns:a16="http://schemas.microsoft.com/office/drawing/2014/main" id="{90A31DB3-85BB-40B5-AA05-2124951A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28386" r="35626" b="28822"/>
          <a:stretch/>
        </p:blipFill>
        <p:spPr bwMode="auto">
          <a:xfrm>
            <a:off x="5140339" y="1096019"/>
            <a:ext cx="184127" cy="2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D098D4-D80B-46C7-A252-3764A1603CC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D82CCC0-29D8-410A-92BC-6759C62CB8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7BD8A1D-B944-4FED-838C-14977AFB5E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3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-2052736" y="-76934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Enjeux qualitatif : Phosphore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3DEF09-1DBB-4BAD-B6F9-050B74CE3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02" t="20200" r="29184" b="6131"/>
          <a:stretch/>
        </p:blipFill>
        <p:spPr>
          <a:xfrm>
            <a:off x="7672828" y="949858"/>
            <a:ext cx="1370948" cy="25107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B50BD2-99B7-4200-839A-CDB8F3637823}"/>
              </a:ext>
            </a:extLst>
          </p:cNvPr>
          <p:cNvSpPr txBox="1"/>
          <p:nvPr/>
        </p:nvSpPr>
        <p:spPr>
          <a:xfrm>
            <a:off x="304824" y="1042235"/>
            <a:ext cx="5442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/>
                </a:solidFill>
              </a:rPr>
              <a:t>Source </a:t>
            </a:r>
            <a:r>
              <a:rPr lang="fr-FR" sz="1400" b="1" dirty="0">
                <a:solidFill>
                  <a:schemeClr val="accent6"/>
                </a:solidFill>
              </a:rPr>
              <a:t>domestique :</a:t>
            </a:r>
            <a:r>
              <a:rPr lang="fr-FR" sz="1400" dirty="0">
                <a:solidFill>
                  <a:schemeClr val="accent6"/>
                </a:solidFill>
              </a:rPr>
              <a:t> apports dissous PO</a:t>
            </a:r>
            <a:r>
              <a:rPr lang="fr-FR" sz="1400" baseline="-25000" dirty="0">
                <a:solidFill>
                  <a:schemeClr val="accent6"/>
                </a:solidFill>
              </a:rPr>
              <a:t>4</a:t>
            </a:r>
            <a:r>
              <a:rPr lang="fr-FR" sz="1400" baseline="30000" dirty="0">
                <a:solidFill>
                  <a:schemeClr val="accent6"/>
                </a:solidFill>
              </a:rPr>
              <a:t>3-</a:t>
            </a:r>
            <a:r>
              <a:rPr lang="fr-FR" sz="1400" dirty="0">
                <a:solidFill>
                  <a:schemeClr val="accent6"/>
                </a:solidFill>
              </a:rPr>
              <a:t> (mauvais branchements, surverses de réseaux, rejets STEU en rivière)</a:t>
            </a:r>
          </a:p>
          <a:p>
            <a:r>
              <a:rPr lang="fr-FR" sz="1400" dirty="0">
                <a:solidFill>
                  <a:schemeClr val="accent6"/>
                </a:solidFill>
                <a:sym typeface="Wingdings" panose="05000000000000000000" pitchFamily="2" charset="2"/>
              </a:rPr>
              <a:t>impact variable selon l’acceptabilité du milieu récepteur</a:t>
            </a:r>
            <a:endParaRPr lang="fr-FR" sz="1400" dirty="0">
              <a:solidFill>
                <a:schemeClr val="accent6"/>
              </a:solidFill>
            </a:endParaRPr>
          </a:p>
          <a:p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D5374B-4EEC-422B-B8C9-6E94EF52493E}"/>
              </a:ext>
            </a:extLst>
          </p:cNvPr>
          <p:cNvSpPr txBox="1"/>
          <p:nvPr/>
        </p:nvSpPr>
        <p:spPr>
          <a:xfrm>
            <a:off x="7942838" y="1225230"/>
            <a:ext cx="128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Aléa érosion fort sur le plateau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C8F321-DEAB-4407-BD58-E8EF322E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5" y="1805312"/>
            <a:ext cx="5092519" cy="203054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48D27D2-985D-4F09-9FC7-E81209028188}"/>
              </a:ext>
            </a:extLst>
          </p:cNvPr>
          <p:cNvSpPr txBox="1"/>
          <p:nvPr/>
        </p:nvSpPr>
        <p:spPr>
          <a:xfrm>
            <a:off x="5727526" y="984619"/>
            <a:ext cx="195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00B050"/>
                </a:solidFill>
              </a:rPr>
              <a:t>Source </a:t>
            </a:r>
            <a:r>
              <a:rPr lang="fr-FR" sz="1400" b="1" dirty="0">
                <a:solidFill>
                  <a:srgbClr val="00B050"/>
                </a:solidFill>
              </a:rPr>
              <a:t>agricole :</a:t>
            </a:r>
          </a:p>
          <a:p>
            <a:pPr algn="r"/>
            <a:r>
              <a:rPr lang="fr-FR" sz="1400" dirty="0">
                <a:solidFill>
                  <a:srgbClr val="00B050"/>
                </a:solidFill>
              </a:rPr>
              <a:t> apports majoritairement particulaires</a:t>
            </a:r>
          </a:p>
        </p:txBody>
      </p:sp>
      <p:sp>
        <p:nvSpPr>
          <p:cNvPr id="12" name="Espace réservé du contenu 12">
            <a:extLst>
              <a:ext uri="{FF2B5EF4-FFF2-40B4-BE49-F238E27FC236}">
                <a16:creationId xmlns:a16="http://schemas.microsoft.com/office/drawing/2014/main" id="{42AA6ED6-23FC-481B-AE64-338A2D5AF443}"/>
              </a:ext>
            </a:extLst>
          </p:cNvPr>
          <p:cNvSpPr txBox="1">
            <a:spLocks/>
          </p:cNvSpPr>
          <p:nvPr/>
        </p:nvSpPr>
        <p:spPr>
          <a:xfrm>
            <a:off x="360264" y="4392548"/>
            <a:ext cx="3340890" cy="1705588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Béronnelle, Ru de la Garde  :</a:t>
            </a:r>
          </a:p>
          <a:p>
            <a:pPr algn="ctr"/>
            <a:r>
              <a:rPr lang="fr-FR" dirty="0"/>
              <a:t>origine domestique des pics de concentrations en orthophosphates</a:t>
            </a:r>
          </a:p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A4C72F-CE1A-4EA6-A3C1-C78F1CCFBC9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8C6CD2-1154-49F1-827D-F445FFD830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B3FA3E-81BC-4938-AF34-804F208B73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2E51C53-5156-41F3-8983-C011814AB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275899"/>
              </p:ext>
            </p:extLst>
          </p:nvPr>
        </p:nvGraphicFramePr>
        <p:xfrm>
          <a:off x="3701154" y="3810918"/>
          <a:ext cx="5442846" cy="304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D8511C0-4099-47C3-9615-EF4DC2D51A1A}"/>
              </a:ext>
            </a:extLst>
          </p:cNvPr>
          <p:cNvSpPr txBox="1"/>
          <p:nvPr/>
        </p:nvSpPr>
        <p:spPr>
          <a:xfrm>
            <a:off x="5869661" y="3660729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Orthophosphates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455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-1692696" y="0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Enjeux qualitatif : Phosphore</a:t>
            </a:r>
            <a:endParaRPr lang="fr-FR" sz="2200" b="0" i="1" dirty="0">
              <a:solidFill>
                <a:schemeClr val="bg1"/>
              </a:solidFill>
            </a:endParaRP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83BD0E05-B889-44CF-981E-68E68D329351}"/>
              </a:ext>
            </a:extLst>
          </p:cNvPr>
          <p:cNvSpPr txBox="1">
            <a:spLocks/>
          </p:cNvSpPr>
          <p:nvPr/>
        </p:nvSpPr>
        <p:spPr>
          <a:xfrm>
            <a:off x="1115616" y="1362428"/>
            <a:ext cx="6559488" cy="4133144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/>
              <a:t>Brèche : </a:t>
            </a:r>
            <a:r>
              <a:rPr lang="fr-FR" dirty="0">
                <a:solidFill>
                  <a:srgbClr val="00B0F0"/>
                </a:solidFill>
              </a:rPr>
              <a:t>bon état </a:t>
            </a:r>
            <a:r>
              <a:rPr lang="fr-FR" dirty="0"/>
              <a:t>depuis 2009</a:t>
            </a:r>
          </a:p>
          <a:p>
            <a:endParaRPr lang="fr-FR" dirty="0"/>
          </a:p>
          <a:p>
            <a:pPr algn="l"/>
            <a:r>
              <a:rPr lang="fr-FR" sz="1600" dirty="0"/>
              <a:t>Ru de la Garde et Béronelle : </a:t>
            </a:r>
            <a:r>
              <a:rPr lang="fr-FR" dirty="0">
                <a:solidFill>
                  <a:srgbClr val="FFFF00"/>
                </a:solidFill>
              </a:rPr>
              <a:t>état médiocre </a:t>
            </a:r>
          </a:p>
          <a:p>
            <a:pPr algn="l"/>
            <a:r>
              <a:rPr lang="fr-FR" dirty="0">
                <a:solidFill>
                  <a:srgbClr val="FFFF00"/>
                </a:solidFill>
              </a:rPr>
              <a:t>pour les paramètres phosphorés </a:t>
            </a:r>
            <a:r>
              <a:rPr lang="fr-FR" b="0" dirty="0">
                <a:solidFill>
                  <a:srgbClr val="FFFF00"/>
                </a:solidFill>
              </a:rPr>
              <a:t>(+ azotés et bilan d’oxygène) </a:t>
            </a:r>
          </a:p>
          <a:p>
            <a:pPr algn="l"/>
            <a:r>
              <a:rPr lang="fr-FR" dirty="0">
                <a:sym typeface="Wingdings" panose="05000000000000000000" pitchFamily="2" charset="2"/>
              </a:rPr>
              <a:t> Impact des pollutions accentué par le contexte physique de ces bv</a:t>
            </a:r>
            <a:endParaRPr lang="fr-FR" dirty="0"/>
          </a:p>
          <a:p>
            <a:pPr algn="ctr"/>
            <a:endParaRPr lang="fr-FR" b="0" dirty="0"/>
          </a:p>
          <a:p>
            <a:pPr algn="ctr"/>
            <a:r>
              <a:rPr lang="fr-FR" altLang="fr-FR" sz="1600" dirty="0">
                <a:solidFill>
                  <a:schemeClr val="accent1"/>
                </a:solidFill>
              </a:rPr>
              <a:t>Enjeux du SAGE : </a:t>
            </a:r>
            <a:endParaRPr lang="fr-FR" altLang="fr-FR" sz="1600" b="0" dirty="0"/>
          </a:p>
          <a:p>
            <a:pPr marL="285750" indent="-285750" algn="ctr">
              <a:buFontTx/>
              <a:buChar char="-"/>
            </a:pPr>
            <a:r>
              <a:rPr lang="fr-FR" altLang="fr-FR" sz="1600" b="0" dirty="0"/>
              <a:t>Amélioration de la collecte et du transfert des effluents </a:t>
            </a:r>
          </a:p>
          <a:p>
            <a:pPr marL="285750" indent="-285750" algn="ctr">
              <a:buFontTx/>
              <a:buChar char="-"/>
            </a:pPr>
            <a:endParaRPr lang="fr-FR" altLang="fr-FR" sz="1600" b="0" dirty="0"/>
          </a:p>
          <a:p>
            <a:pPr marL="285750" indent="-285750" algn="ctr">
              <a:buFontTx/>
              <a:buChar char="-"/>
            </a:pPr>
            <a:r>
              <a:rPr lang="fr-FR" altLang="fr-FR" sz="1600" b="0" dirty="0"/>
              <a:t>Nécessité d’adapter les rejets à l’acceptabilité du milieu récepteur</a:t>
            </a:r>
          </a:p>
          <a:p>
            <a:pPr marL="285750" indent="-285750" algn="ctr">
              <a:buFontTx/>
              <a:buChar char="-"/>
            </a:pPr>
            <a:endParaRPr lang="fr-FR" altLang="fr-FR" sz="1600" b="0" dirty="0"/>
          </a:p>
          <a:p>
            <a:pPr marL="285750" indent="-285750" algn="ctr">
              <a:buFontTx/>
              <a:buChar char="-"/>
            </a:pPr>
            <a:r>
              <a:rPr lang="fr-FR" altLang="fr-FR" sz="1600" b="0" dirty="0"/>
              <a:t>Maitrise des ruissellements</a:t>
            </a:r>
            <a:endParaRPr lang="fr-FR" sz="1200" b="0" dirty="0"/>
          </a:p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D0B8B0-BA9B-4B42-B5AC-00790ED0CF6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C8786F-1F34-4194-9573-3F883F562C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7CD5EA-5A5C-4A93-94AC-B9A5DF3AA26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1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-1908720" y="-32066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Enjeux qualitatif : Pesticides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0D8544-02AA-46FE-BDC7-A5BBE297144B}"/>
              </a:ext>
            </a:extLst>
          </p:cNvPr>
          <p:cNvSpPr txBox="1"/>
          <p:nvPr/>
        </p:nvSpPr>
        <p:spPr>
          <a:xfrm>
            <a:off x="709582" y="743322"/>
            <a:ext cx="5175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rgbClr val="FF7D0B"/>
              </a:solidFill>
            </a:endParaRPr>
          </a:p>
          <a:p>
            <a:r>
              <a:rPr lang="fr-FR" sz="1400" dirty="0">
                <a:solidFill>
                  <a:srgbClr val="00B0F0"/>
                </a:solidFill>
              </a:rPr>
              <a:t>Bon état chimique </a:t>
            </a:r>
            <a:r>
              <a:rPr lang="fr-FR" sz="1400" dirty="0"/>
              <a:t>au sens DCE</a:t>
            </a:r>
          </a:p>
          <a:p>
            <a:r>
              <a:rPr lang="fr-FR" sz="1400" dirty="0"/>
              <a:t>Dépassements ponctuels en eaux superficielles et souterraines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bg2"/>
                </a:solidFill>
              </a:rPr>
              <a:t>En eaux superficielles : </a:t>
            </a:r>
          </a:p>
          <a:p>
            <a:r>
              <a:rPr lang="fr-FR" sz="1400" dirty="0"/>
              <a:t>Dépassements de chlortoluron, métamitrone, éthofumésate</a:t>
            </a:r>
          </a:p>
          <a:p>
            <a:r>
              <a:rPr lang="fr-FR" sz="1400" b="1" dirty="0">
                <a:sym typeface="Wingdings" panose="05000000000000000000" pitchFamily="2" charset="2"/>
              </a:rPr>
              <a:t> Herbicides d’usages principalement agricoles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1400" dirty="0">
                <a:sym typeface="Wingdings" panose="05000000000000000000" pitchFamily="2" charset="2"/>
              </a:rPr>
              <a:t>Dépassement de glyphosate et AMPA (sous-produit)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Herbicide mixte</a:t>
            </a:r>
            <a:endParaRPr lang="fr-FR" sz="1400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400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fr-FR" sz="1400" b="1" dirty="0">
                <a:solidFill>
                  <a:schemeClr val="bg2"/>
                </a:solidFill>
              </a:rPr>
              <a:t>En eaux souterraines : </a:t>
            </a:r>
          </a:p>
          <a:p>
            <a:r>
              <a:rPr lang="fr-FR" sz="1400" dirty="0">
                <a:sym typeface="Wingdings" panose="05000000000000000000" pitchFamily="2" charset="2"/>
              </a:rPr>
              <a:t>Atrazine (Nourard le Franc) - Glyphosate (Avrechy)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45A18D-E484-4F9B-B5A4-C926F9A7E0C5}"/>
              </a:ext>
            </a:extLst>
          </p:cNvPr>
          <p:cNvSpPr txBox="1"/>
          <p:nvPr/>
        </p:nvSpPr>
        <p:spPr>
          <a:xfrm>
            <a:off x="5908284" y="1370092"/>
            <a:ext cx="2955102" cy="26776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</a:rPr>
              <a:t>Loi n°2014-110 modifiée par la loi n°2015-992 relative à la transition énergétique pour la croissance verte</a:t>
            </a:r>
          </a:p>
          <a:p>
            <a:r>
              <a:rPr lang="fr-FR" sz="1400" b="1" dirty="0"/>
              <a:t>Usages des collectivités et de leurs groupements</a:t>
            </a:r>
          </a:p>
          <a:p>
            <a:r>
              <a:rPr lang="fr-FR" sz="1400" dirty="0"/>
              <a:t>Interdiction depuis le 1</a:t>
            </a:r>
            <a:r>
              <a:rPr lang="fr-FR" sz="1400" baseline="30000" dirty="0"/>
              <a:t>er</a:t>
            </a:r>
            <a:r>
              <a:rPr lang="fr-FR" sz="1400" dirty="0"/>
              <a:t> janvier 2017</a:t>
            </a:r>
          </a:p>
          <a:p>
            <a:endParaRPr lang="fr-FR" sz="1400" dirty="0"/>
          </a:p>
          <a:p>
            <a:r>
              <a:rPr lang="fr-FR" sz="1400" b="1" dirty="0"/>
              <a:t>Usages des particuliers</a:t>
            </a:r>
          </a:p>
          <a:p>
            <a:r>
              <a:rPr lang="fr-FR" sz="1400" dirty="0"/>
              <a:t>Interdiction à compter du 1</a:t>
            </a:r>
            <a:r>
              <a:rPr lang="fr-FR" sz="1400" baseline="30000" dirty="0"/>
              <a:t>er</a:t>
            </a:r>
            <a:r>
              <a:rPr lang="fr-FR" sz="1400" dirty="0"/>
              <a:t> janvier 2019</a:t>
            </a:r>
          </a:p>
        </p:txBody>
      </p:sp>
      <p:pic>
        <p:nvPicPr>
          <p:cNvPr id="3074" name="Picture 2" descr="RÃ©sultat de recherche d'images pour &quot;logo rÃ©glementation&quot;">
            <a:extLst>
              <a:ext uri="{FF2B5EF4-FFF2-40B4-BE49-F238E27FC236}">
                <a16:creationId xmlns:a16="http://schemas.microsoft.com/office/drawing/2014/main" id="{6F59FB08-63D9-47DB-B764-9B9B16B9C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0"/>
          <a:stretch/>
        </p:blipFill>
        <p:spPr bwMode="auto">
          <a:xfrm>
            <a:off x="7143814" y="887452"/>
            <a:ext cx="484042" cy="4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C:\Users\scu\Downloads\noun_river_1748405.png">
            <a:extLst>
              <a:ext uri="{FF2B5EF4-FFF2-40B4-BE49-F238E27FC236}">
                <a16:creationId xmlns:a16="http://schemas.microsoft.com/office/drawing/2014/main" id="{213AF1AB-2EDE-482B-A55F-FDC71B147BB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 bwMode="auto">
          <a:xfrm>
            <a:off x="0" y="1701484"/>
            <a:ext cx="659130" cy="56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85DF25F-ABBE-40CD-BD81-A1CBB9219004}"/>
              </a:ext>
            </a:extLst>
          </p:cNvPr>
          <p:cNvSpPr txBox="1">
            <a:spLocks/>
          </p:cNvSpPr>
          <p:nvPr/>
        </p:nvSpPr>
        <p:spPr>
          <a:xfrm>
            <a:off x="5436096" y="4149080"/>
            <a:ext cx="3184782" cy="2046481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1600" dirty="0">
                <a:solidFill>
                  <a:schemeClr val="accent1"/>
                </a:solidFill>
              </a:rPr>
              <a:t>Perspective : </a:t>
            </a:r>
          </a:p>
          <a:p>
            <a:pPr marL="285750" indent="-285750" algn="ctr">
              <a:buFontTx/>
              <a:buChar char="-"/>
            </a:pPr>
            <a:r>
              <a:rPr lang="fr-FR" altLang="fr-FR" sz="1800" dirty="0"/>
              <a:t>Adaptation des usages</a:t>
            </a:r>
          </a:p>
          <a:p>
            <a:pPr marL="285750" indent="-285750" algn="ctr">
              <a:buFontTx/>
              <a:buChar char="-"/>
            </a:pPr>
            <a:r>
              <a:rPr lang="fr-FR" altLang="fr-FR" b="0" dirty="0"/>
              <a:t>Limiter le risque de transfert au milieu (zones tampons)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438D4-C625-4A84-B5D0-5DA4B29AE1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94527-7BF6-40DC-A302-9A9764D4E81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74A13-D27E-40C4-B558-A504974C908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2" name="Image 11" descr="RÃ©sultat de recherche d'images pour &quot;transferts pesticide paysage sol&quot;">
            <a:extLst>
              <a:ext uri="{FF2B5EF4-FFF2-40B4-BE49-F238E27FC236}">
                <a16:creationId xmlns:a16="http://schemas.microsoft.com/office/drawing/2014/main" id="{41BC0314-4314-42AF-8E13-265207A0E74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6577"/>
          <a:stretch/>
        </p:blipFill>
        <p:spPr bwMode="auto">
          <a:xfrm>
            <a:off x="467544" y="3564927"/>
            <a:ext cx="4406951" cy="318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scu\Downloads\noun_Drilled Well_8135_000000.png">
            <a:extLst>
              <a:ext uri="{FF2B5EF4-FFF2-40B4-BE49-F238E27FC236}">
                <a16:creationId xmlns:a16="http://schemas.microsoft.com/office/drawing/2014/main" id="{67BD9A6A-E55A-49AE-9B24-CD88591804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" y="3126422"/>
            <a:ext cx="605155" cy="60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8119" y="101957"/>
            <a:ext cx="5672033" cy="542403"/>
          </a:xfrm>
        </p:spPr>
        <p:txBody>
          <a:bodyPr/>
          <a:lstStyle/>
          <a:p>
            <a:pPr algn="l"/>
            <a:r>
              <a:rPr lang="fr-FR" sz="1800" b="0" dirty="0">
                <a:solidFill>
                  <a:schemeClr val="bg1"/>
                </a:solidFill>
              </a:rPr>
              <a:t>Compétences eau potable, assainissement et pluvial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0F6A26-0A4F-4415-B72F-A25FF3A79FC6}"/>
              </a:ext>
            </a:extLst>
          </p:cNvPr>
          <p:cNvSpPr txBox="1"/>
          <p:nvPr/>
        </p:nvSpPr>
        <p:spPr>
          <a:xfrm>
            <a:off x="6300192" y="908369"/>
            <a:ext cx="2664296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/>
                </a:solidFill>
              </a:rPr>
              <a:t>Loi n° 2015-991 du 7 août 2015 </a:t>
            </a:r>
            <a:r>
              <a:rPr lang="fr-FR" sz="1200" b="1" dirty="0"/>
              <a:t>Compétences « eau » et « assainissement » </a:t>
            </a:r>
          </a:p>
          <a:p>
            <a:r>
              <a:rPr lang="fr-FR" sz="1200" b="1" dirty="0"/>
              <a:t>Transfert aux communautés de communes </a:t>
            </a:r>
            <a:r>
              <a:rPr lang="fr-FR" sz="1200" dirty="0"/>
              <a:t>et aux communautés d’agglomération à compter du 1</a:t>
            </a:r>
            <a:r>
              <a:rPr lang="fr-FR" sz="1200" baseline="30000" dirty="0"/>
              <a:t>er</a:t>
            </a:r>
            <a:r>
              <a:rPr lang="fr-FR" sz="1200" dirty="0"/>
              <a:t> janvier </a:t>
            </a:r>
            <a:r>
              <a:rPr lang="fr-FR" sz="1200" b="1" dirty="0"/>
              <a:t>2020</a:t>
            </a:r>
          </a:p>
          <a:p>
            <a:endParaRPr lang="fr-FR" sz="1200" b="1" dirty="0"/>
          </a:p>
          <a:p>
            <a:r>
              <a:rPr lang="fr-FR" sz="1200" dirty="0">
                <a:solidFill>
                  <a:schemeClr val="bg2"/>
                </a:solidFill>
              </a:rPr>
              <a:t>Loi n° 2018-702 du 3 août 2018 </a:t>
            </a:r>
            <a:r>
              <a:rPr lang="fr-FR" sz="1200" dirty="0"/>
              <a:t>Les communes peuvent </a:t>
            </a:r>
            <a:r>
              <a:rPr lang="fr-FR" sz="1200" b="1" dirty="0"/>
              <a:t>reporter</a:t>
            </a:r>
            <a:r>
              <a:rPr lang="fr-FR" sz="1200" dirty="0"/>
              <a:t> le transfert des compétences « eau » et « assainissement » aux communautés de communes du 1</a:t>
            </a:r>
            <a:r>
              <a:rPr lang="fr-FR" sz="1200" baseline="30000" dirty="0"/>
              <a:t>er </a:t>
            </a:r>
            <a:r>
              <a:rPr lang="fr-FR" sz="1200" dirty="0"/>
              <a:t>janvier 2020 au 1</a:t>
            </a:r>
            <a:r>
              <a:rPr lang="fr-FR" sz="1200" baseline="30000" dirty="0"/>
              <a:t>er</a:t>
            </a:r>
            <a:r>
              <a:rPr lang="fr-FR" sz="1200" dirty="0"/>
              <a:t> </a:t>
            </a:r>
            <a:r>
              <a:rPr lang="fr-FR" sz="1200" b="1" dirty="0"/>
              <a:t>janvier 2026</a:t>
            </a:r>
            <a:r>
              <a:rPr lang="fr-FR" sz="1200" dirty="0"/>
              <a:t>.</a:t>
            </a:r>
          </a:p>
        </p:txBody>
      </p:sp>
      <p:pic>
        <p:nvPicPr>
          <p:cNvPr id="6" name="Picture 2" descr="RÃ©sultat de recherche d'images pour &quot;logo rÃ©glementation&quot;">
            <a:extLst>
              <a:ext uri="{FF2B5EF4-FFF2-40B4-BE49-F238E27FC236}">
                <a16:creationId xmlns:a16="http://schemas.microsoft.com/office/drawing/2014/main" id="{B45DC218-D840-4942-8AA5-F083D156D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0"/>
          <a:stretch/>
        </p:blipFill>
        <p:spPr bwMode="auto">
          <a:xfrm>
            <a:off x="5796136" y="2005877"/>
            <a:ext cx="484042" cy="4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A9FE7D-7D7A-4AA5-A059-B416B60296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3B68C6-E9AA-45C5-BCAA-891B070800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D135F4-75F3-480A-8C6C-DE8906D73F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050" name="Picture 2" descr="RÃ©sultat de recherche d'images pour &quot;logo attention&quot;">
            <a:extLst>
              <a:ext uri="{FF2B5EF4-FFF2-40B4-BE49-F238E27FC236}">
                <a16:creationId xmlns:a16="http://schemas.microsoft.com/office/drawing/2014/main" id="{13644145-EC59-4B9B-9103-C2229CEB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48673"/>
            <a:ext cx="539570" cy="5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6625D1-7C55-4AE3-BBBD-1E3AE594D2B0}"/>
              </a:ext>
            </a:extLst>
          </p:cNvPr>
          <p:cNvSpPr txBox="1"/>
          <p:nvPr/>
        </p:nvSpPr>
        <p:spPr>
          <a:xfrm>
            <a:off x="6300192" y="3671963"/>
            <a:ext cx="2664296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Compétence gestion des eaux pluviales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>
                <a:sym typeface="Wingdings" panose="05000000000000000000" pitchFamily="2" charset="2"/>
              </a:rPr>
              <a:t>Compétence f</a:t>
            </a:r>
            <a:r>
              <a:rPr lang="fr-FR" sz="1200" dirty="0"/>
              <a:t>acultative pour les communautés de communes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Compétence obligatoire pour les communautés d’agglomération à partir de 2020</a:t>
            </a:r>
          </a:p>
          <a:p>
            <a:endParaRPr lang="fr-FR" sz="1200" dirty="0"/>
          </a:p>
          <a:p>
            <a:r>
              <a:rPr lang="fr-FR" sz="1200" dirty="0"/>
              <a:t>Pour les communautés urbaines et les métropoles : compétence « eaux pluviales urbaines » rattachée à la compétence « assainissement »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F79C99-52BC-4785-888C-81354F99C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78443"/>
              </p:ext>
            </p:extLst>
          </p:nvPr>
        </p:nvGraphicFramePr>
        <p:xfrm>
          <a:off x="71501" y="1151681"/>
          <a:ext cx="5544616" cy="5040563"/>
        </p:xfrm>
        <a:graphic>
          <a:graphicData uri="http://schemas.openxmlformats.org/drawingml/2006/table">
            <a:tbl>
              <a:tblPr firstCol="1" bandRow="1" bandCol="1"/>
              <a:tblGrid>
                <a:gridCol w="1361361">
                  <a:extLst>
                    <a:ext uri="{9D8B030D-6E8A-4147-A177-3AD203B41FA5}">
                      <a16:colId xmlns:a16="http://schemas.microsoft.com/office/drawing/2014/main" val="780473863"/>
                    </a:ext>
                  </a:extLst>
                </a:gridCol>
                <a:gridCol w="4183255">
                  <a:extLst>
                    <a:ext uri="{9D8B030D-6E8A-4147-A177-3AD203B41FA5}">
                      <a16:colId xmlns:a16="http://schemas.microsoft.com/office/drawing/2014/main" val="2085555887"/>
                    </a:ext>
                  </a:extLst>
                </a:gridCol>
              </a:tblGrid>
              <a:tr h="272907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Assainissement collectif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5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8180"/>
                  </a:ext>
                </a:extLst>
              </a:tr>
              <a:tr h="39905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à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5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CC du Clermontois, CC du Liancourtois, CC du Plateau Picard, ACSO</a:t>
                      </a:r>
                      <a:endParaRPr lang="fr-F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99892"/>
                  </a:ext>
                </a:extLst>
              </a:tr>
              <a:tr h="49619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Communes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5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Froissy, La Neuville-en-Hez, Plainval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21943"/>
                  </a:ext>
                </a:extLst>
              </a:tr>
              <a:tr h="49619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sans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5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 Pont Saint Maxence, SM de Sacy le Grand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49873"/>
                  </a:ext>
                </a:extLst>
              </a:tr>
              <a:tr h="248097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Assainissement non collectif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71855"/>
                  </a:ext>
                </a:extLst>
              </a:tr>
              <a:tr h="49619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à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ACSO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CA du Beauvaisis, CC de l'Oise Picarde, CC du Clermontois, CC du Liancourtois et CC du Plateau Picard</a:t>
                      </a:r>
                      <a:endParaRPr lang="fr-F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72546"/>
                  </a:ext>
                </a:extLst>
              </a:tr>
              <a:tr h="248097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Eau Potable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26748"/>
                  </a:ext>
                </a:extLst>
              </a:tr>
              <a:tr h="39905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à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E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CC du Liancourtois, CC du Plateau Picard, CC du Pays du Clermontois, ACSO</a:t>
                      </a:r>
                      <a:endParaRPr lang="fr-F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05857"/>
                  </a:ext>
                </a:extLst>
              </a:tr>
              <a:tr h="7442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Communes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E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Bailleul-le-Soc, Haudivillers, Noyers-Saint-Martin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03171"/>
                  </a:ext>
                </a:extLst>
              </a:tr>
              <a:tr h="49619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sans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E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 Syndicats intercommunaux : Luchy, l’Hardière, Essuiles Saint Rimault, Ansauvillers-Gannes, la Brèche et Litz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57608"/>
                  </a:ext>
                </a:extLst>
              </a:tr>
              <a:tr h="248097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Eaux pluviales urbaines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36854"/>
                  </a:ext>
                </a:extLst>
              </a:tr>
              <a:tr h="49619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EPCI à fiscalité propre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CC Liancourtois Vallée Dorée, CC du Clermontois et de l’ACSO - Agglomération Creil Sud Oise. </a:t>
                      </a:r>
                      <a:endParaRPr lang="fr-F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6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7EA4389-CBDA-4739-92A0-C71A457F0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6336"/>
              </p:ext>
            </p:extLst>
          </p:nvPr>
        </p:nvGraphicFramePr>
        <p:xfrm>
          <a:off x="179512" y="1124744"/>
          <a:ext cx="8784975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0273645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7176556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07723717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732210813"/>
                    </a:ext>
                  </a:extLst>
                </a:gridCol>
              </a:tblGrid>
              <a:tr h="122191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Enjeux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Composantes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Hiérarchisation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Perspectives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779288395"/>
                  </a:ext>
                </a:extLst>
              </a:tr>
              <a:tr h="1176554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dirty="0"/>
                        <a:t>Qualité des eaux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Azote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FORT</a:t>
                      </a:r>
                      <a:r>
                        <a:rPr lang="fr-FR" sz="1200" dirty="0"/>
                        <a:t> sur BAC (captages Grenelle et Conf. Env.)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Réduction des fuites d’azote d’origine agricole</a:t>
                      </a:r>
                    </a:p>
                    <a:p>
                      <a:endParaRPr lang="fr-FR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Amélioration de la gestion des eaux usées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2888051846"/>
                  </a:ext>
                </a:extLst>
              </a:tr>
              <a:tr h="9119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Phosphore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FAIBLE</a:t>
                      </a:r>
                      <a:r>
                        <a:rPr lang="fr-FR" sz="1200" dirty="0"/>
                        <a:t> hormis sur la Béronnelle et ru de la Garde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Amélioration de la gestion des eaux usées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3319727562"/>
                  </a:ext>
                </a:extLst>
              </a:tr>
              <a:tr h="1082077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Pesticides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FORT</a:t>
                      </a:r>
                      <a:r>
                        <a:rPr lang="fr-FR" sz="1200" dirty="0"/>
                        <a:t> sur l’ensemble des cours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FAIBLE</a:t>
                      </a:r>
                      <a:r>
                        <a:rPr lang="fr-FR" sz="1200" dirty="0"/>
                        <a:t> en eaux souterraines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Adaptation des usages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Développement des éléments du paysage et de zones tampons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2575745886"/>
                  </a:ext>
                </a:extLst>
              </a:tr>
            </a:tbl>
          </a:graphicData>
        </a:graphic>
      </p:graphicFrame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F022D608-568E-47D9-BE98-D75A63F533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-2268760" y="-195093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Synthèse des enjeux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2B1497-9A82-4184-AF8B-1B4BCC7BF1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FB28F0-8795-4DC6-917E-B69D3F6DC6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970DCF-94FC-4508-AB7E-592F563159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0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7"/>
          </p:nvPr>
        </p:nvSpPr>
        <p:spPr>
          <a:xfrm>
            <a:off x="5796136" y="1628800"/>
            <a:ext cx="2952328" cy="3384376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accent1"/>
                </a:solidFill>
              </a:rPr>
              <a:t>SAGE de la Brèche</a:t>
            </a:r>
          </a:p>
          <a:p>
            <a:pPr lvl="0"/>
            <a:r>
              <a:rPr lang="fr-FR" b="0" dirty="0"/>
              <a:t>490 km</a:t>
            </a:r>
            <a:r>
              <a:rPr lang="fr-FR" b="0" baseline="30000" dirty="0"/>
              <a:t>2</a:t>
            </a:r>
            <a:r>
              <a:rPr lang="fr-FR" b="0" dirty="0"/>
              <a:t> </a:t>
            </a:r>
          </a:p>
          <a:p>
            <a:pPr lvl="0"/>
            <a:r>
              <a:rPr lang="fr-FR" b="0" dirty="0"/>
              <a:t>66 communes – 90 000 habitants</a:t>
            </a:r>
          </a:p>
          <a:p>
            <a:pPr lvl="0"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Cours d’eau</a:t>
            </a:r>
          </a:p>
          <a:p>
            <a:pPr lvl="0"/>
            <a:r>
              <a:rPr lang="fr-FR" b="0" dirty="0"/>
              <a:t> 2 principaux : Brèche et Arré</a:t>
            </a:r>
          </a:p>
          <a:p>
            <a:pPr lvl="0"/>
            <a:r>
              <a:rPr lang="fr-FR" b="0" dirty="0"/>
              <a:t>155 km de linéaires</a:t>
            </a:r>
          </a:p>
          <a:p>
            <a:pPr lvl="0"/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Masse d’eau souterraine </a:t>
            </a:r>
          </a:p>
          <a:p>
            <a:pPr lvl="0"/>
            <a:r>
              <a:rPr lang="fr-FR" b="0" dirty="0"/>
              <a:t>Majoritairement, nappe de la craie picarde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E043E3-5927-4ED6-B621-819814BE49D2}"/>
              </a:ext>
            </a:extLst>
          </p:cNvPr>
          <p:cNvSpPr txBox="1"/>
          <p:nvPr/>
        </p:nvSpPr>
        <p:spPr>
          <a:xfrm rot="1843841">
            <a:off x="2541981" y="380388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Brèche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DEB8C9-D0F9-4AF8-A411-DAA5A0084968}"/>
              </a:ext>
            </a:extLst>
          </p:cNvPr>
          <p:cNvSpPr txBox="1"/>
          <p:nvPr/>
        </p:nvSpPr>
        <p:spPr>
          <a:xfrm rot="17078432">
            <a:off x="2643776" y="21201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Arré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95A415-5CCD-410B-9033-AA2D4F781B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138421-C092-4DD9-95AD-D7535800BA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C3C48-DA3C-4A44-AC58-C73F8EE00EF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9FCB78-2D23-4C91-9D30-9ACC7F02B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9051" r="3970" b="3066"/>
          <a:stretch/>
        </p:blipFill>
        <p:spPr>
          <a:xfrm>
            <a:off x="-19040" y="-1"/>
            <a:ext cx="5095096" cy="68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86350"/>
            <a:ext cx="4600872" cy="4036100"/>
          </a:xfrm>
        </p:spPr>
        <p:txBody>
          <a:bodyPr/>
          <a:lstStyle/>
          <a:p>
            <a:pPr lvl="1"/>
            <a:r>
              <a:rPr lang="fr-FR" altLang="fr-FR" sz="2000" dirty="0"/>
              <a:t>Qu’est-ce qu’un diagnostic de SAGE ? Calendrier – Présentation des enjeux</a:t>
            </a:r>
          </a:p>
          <a:p>
            <a:pPr lvl="1"/>
            <a:r>
              <a:rPr lang="fr-FR" sz="2000" dirty="0"/>
              <a:t>Enjeux qualitatifs – Azote / Phosphore / bilan de l’oxygène / Pesticides / Autres</a:t>
            </a:r>
          </a:p>
          <a:p>
            <a:pPr lvl="1"/>
            <a:r>
              <a:rPr lang="fr-FR" sz="2000" dirty="0"/>
              <a:t>Gouvernance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2399060" y="2939764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399060" y="3875150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399059" y="4844024"/>
            <a:ext cx="432781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58216E-E759-4C4F-91ED-BB74BB36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D6EA7-1C9C-4733-8EDE-08EAF65A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1BDEFCF-4B46-49B4-A80E-2913A7DB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73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C287F137-E63F-407A-9D3A-9AFC0B9C0C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3261" y="2492896"/>
          <a:ext cx="5383611" cy="377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Slide" r:id="rId4" imgW="3107434" imgH="2328596" progId="PowerPoint.Slide.12">
                  <p:embed/>
                </p:oleObj>
              </mc:Choice>
              <mc:Fallback>
                <p:oleObj name="Slide" r:id="rId4" imgW="3107434" imgH="2328596" progId="PowerPoint.Slide.12">
                  <p:embed/>
                  <p:pic>
                    <p:nvPicPr>
                      <p:cNvPr id="9" name="Object 1">
                        <a:extLst>
                          <a:ext uri="{FF2B5EF4-FFF2-40B4-BE49-F238E27FC236}">
                            <a16:creationId xmlns:a16="http://schemas.microsoft.com/office/drawing/2014/main" id="{C287F137-E63F-407A-9D3A-9AFC0B9C0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4731" r="11049" b="2104"/>
                      <a:stretch>
                        <a:fillRect/>
                      </a:stretch>
                    </p:blipFill>
                    <p:spPr bwMode="auto">
                      <a:xfrm>
                        <a:off x="203261" y="2492896"/>
                        <a:ext cx="5383611" cy="377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contenu 12">
            <a:extLst>
              <a:ext uri="{FF2B5EF4-FFF2-40B4-BE49-F238E27FC236}">
                <a16:creationId xmlns:a16="http://schemas.microsoft.com/office/drawing/2014/main" id="{D43B8443-E0F3-4ED6-8018-DB480F92DDF6}"/>
              </a:ext>
            </a:extLst>
          </p:cNvPr>
          <p:cNvSpPr txBox="1">
            <a:spLocks/>
          </p:cNvSpPr>
          <p:nvPr/>
        </p:nvSpPr>
        <p:spPr>
          <a:xfrm>
            <a:off x="5436096" y="3485558"/>
            <a:ext cx="3340890" cy="1977139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 pour mettre en relation les données de l’état initial</a:t>
            </a:r>
          </a:p>
          <a:p>
            <a:endParaRPr lang="fr-FR" dirty="0"/>
          </a:p>
          <a:p>
            <a:r>
              <a:rPr lang="fr-FR" dirty="0"/>
              <a:t> … pour définir et prioriser</a:t>
            </a:r>
          </a:p>
          <a:p>
            <a:r>
              <a:rPr lang="fr-FR" dirty="0"/>
              <a:t>les enjeux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0047" y="78856"/>
            <a:ext cx="3751176" cy="511316"/>
          </a:xfrm>
        </p:spPr>
        <p:txBody>
          <a:bodyPr/>
          <a:lstStyle/>
          <a:p>
            <a:r>
              <a:rPr lang="fr-FR" sz="2400" b="0" dirty="0">
                <a:solidFill>
                  <a:schemeClr val="bg1"/>
                </a:solidFill>
              </a:rPr>
              <a:t>Un diagnostic de SAGE…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F4C0AF-EE05-47D0-A169-C45D6C033FAD}"/>
              </a:ext>
            </a:extLst>
          </p:cNvPr>
          <p:cNvPicPr/>
          <p:nvPr/>
        </p:nvPicPr>
        <p:blipFill rotWithShape="1">
          <a:blip r:embed="rId6"/>
          <a:srcRect b="20710"/>
          <a:stretch/>
        </p:blipFill>
        <p:spPr>
          <a:xfrm>
            <a:off x="628511" y="915898"/>
            <a:ext cx="7886978" cy="160164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49AD65-4B46-41E3-A82F-DAF1D56CF8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6930FF-9CA2-4E12-8B85-162B3A1259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6D920-C0E9-48DD-89E9-2E19B4471B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4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725052-EEDF-46D8-814E-EDDFE2DFD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34"/>
          <a:stretch/>
        </p:blipFill>
        <p:spPr>
          <a:xfrm>
            <a:off x="587784" y="-49967"/>
            <a:ext cx="6237875" cy="5413163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-1637463" y="-99392"/>
            <a:ext cx="3751176" cy="347584"/>
          </a:xfrm>
        </p:spPr>
        <p:txBody>
          <a:bodyPr/>
          <a:lstStyle/>
          <a:p>
            <a:r>
              <a:rPr lang="fr-FR" sz="2200" b="0" dirty="0">
                <a:solidFill>
                  <a:srgbClr val="FF7D0B"/>
                </a:solidFill>
              </a:rPr>
              <a:t>Calendrier</a:t>
            </a:r>
            <a:endParaRPr lang="fr-FR" sz="2200" b="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74" t="63356" r="24737" b="8001"/>
          <a:stretch/>
        </p:blipFill>
        <p:spPr>
          <a:xfrm>
            <a:off x="7020272" y="1222592"/>
            <a:ext cx="2174924" cy="1846368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BA1017-B093-42CA-A35C-FEAF422F8400}"/>
              </a:ext>
            </a:extLst>
          </p:cNvPr>
          <p:cNvSpPr/>
          <p:nvPr/>
        </p:nvSpPr>
        <p:spPr>
          <a:xfrm>
            <a:off x="5364088" y="-49968"/>
            <a:ext cx="504056" cy="1750775"/>
          </a:xfrm>
          <a:prstGeom prst="roundRect">
            <a:avLst/>
          </a:prstGeom>
          <a:noFill/>
          <a:ln>
            <a:solidFill>
              <a:srgbClr val="FF7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60" name="Image 2" descr="pencil-156532_960_720[1]">
            <a:extLst>
              <a:ext uri="{FF2B5EF4-FFF2-40B4-BE49-F238E27FC236}">
                <a16:creationId xmlns:a16="http://schemas.microsoft.com/office/drawing/2014/main" id="{C14C1EF3-26D1-4CF6-92AB-3642B6FE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 7" descr="pencil-156532_960_720[1]">
            <a:extLst>
              <a:ext uri="{FF2B5EF4-FFF2-40B4-BE49-F238E27FC236}">
                <a16:creationId xmlns:a16="http://schemas.microsoft.com/office/drawing/2014/main" id="{8420EDFB-974A-4847-B41A-AD935380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 8" descr="pencil-156532_960_720[1]">
            <a:extLst>
              <a:ext uri="{FF2B5EF4-FFF2-40B4-BE49-F238E27FC236}">
                <a16:creationId xmlns:a16="http://schemas.microsoft.com/office/drawing/2014/main" id="{70978273-CEF3-44B2-A384-C70145C5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11" descr="pencil-156532_960_720[1]">
            <a:extLst>
              <a:ext uri="{FF2B5EF4-FFF2-40B4-BE49-F238E27FC236}">
                <a16:creationId xmlns:a16="http://schemas.microsoft.com/office/drawing/2014/main" id="{8FC4D409-D755-4A75-9623-05DF5E83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421488-60EC-4AB1-B929-1312B95EF4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95D39A-E823-44E8-B180-DFD5D894D9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95E5C0-97E0-40F2-BBBA-D88F45E56D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BD7587-2F85-489E-80AD-4FFC49D61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7" y="5413163"/>
            <a:ext cx="7020779" cy="14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9512" y="116632"/>
            <a:ext cx="5040561" cy="522600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chemeClr val="bg1"/>
                </a:solidFill>
              </a:rPr>
              <a:t>Enjeux du 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FD9B75-D993-4843-B46A-B39178DEF07E}"/>
              </a:ext>
            </a:extLst>
          </p:cNvPr>
          <p:cNvSpPr txBox="1"/>
          <p:nvPr/>
        </p:nvSpPr>
        <p:spPr>
          <a:xfrm>
            <a:off x="579783" y="1125939"/>
            <a:ext cx="8013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Etat initial du SAGE </a:t>
            </a:r>
            <a:r>
              <a:rPr lang="fr-FR" sz="1600" dirty="0"/>
              <a:t>: réalisé en 2018 </a:t>
            </a:r>
            <a:r>
              <a:rPr lang="fr-FR" sz="1600" dirty="0">
                <a:sym typeface="Wingdings" panose="05000000000000000000" pitchFamily="2" charset="2"/>
              </a:rPr>
              <a:t> </a:t>
            </a:r>
            <a:r>
              <a:rPr lang="fr-FR" sz="1600" dirty="0"/>
              <a:t>validation par la CLE en même temps que le diagnostic (10 décembre 2018)</a:t>
            </a:r>
          </a:p>
          <a:p>
            <a:pPr algn="just"/>
            <a:endParaRPr lang="fr-FR" sz="1600" dirty="0"/>
          </a:p>
          <a:p>
            <a:pPr algn="just"/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6D09EE-5321-403F-8E3A-FBA6FC46F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40067"/>
              </p:ext>
            </p:extLst>
          </p:nvPr>
        </p:nvGraphicFramePr>
        <p:xfrm>
          <a:off x="579783" y="2720643"/>
          <a:ext cx="8013776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904">
                  <a:extLst>
                    <a:ext uri="{9D8B030D-6E8A-4147-A177-3AD203B41FA5}">
                      <a16:colId xmlns:a16="http://schemas.microsoft.com/office/drawing/2014/main" val="2651650123"/>
                    </a:ext>
                  </a:extLst>
                </a:gridCol>
                <a:gridCol w="2869872">
                  <a:extLst>
                    <a:ext uri="{9D8B030D-6E8A-4147-A177-3AD203B41FA5}">
                      <a16:colId xmlns:a16="http://schemas.microsoft.com/office/drawing/2014/main" val="122071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Commission thématique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40890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r>
                        <a:rPr lang="fr-FR" dirty="0"/>
                        <a:t>Gouvernance et organisation des maîtrises d’ouvrage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Transversal 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 abordé à chaque commission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1655"/>
                  </a:ext>
                </a:extLst>
              </a:tr>
              <a:tr h="214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Qualité des eaux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Aujourd’hui, 15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3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Milieux naturels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Aujourd’hui, 15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13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Gestion quantitative</a:t>
                      </a:r>
                      <a:endParaRPr lang="fr-FR" b="1" dirty="0"/>
                    </a:p>
                    <a:p>
                      <a:r>
                        <a:rPr lang="fr-FR" dirty="0"/>
                        <a:t>Risques inondation et ruissellement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Demain, 16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669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DE8825-ECE8-43F6-AD87-0C3CACCDA4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B2C64-173A-4777-9BB6-067D34BB443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C24801-34B6-41E0-B2F2-9F0F2470F5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5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225AA4E-1EF0-4DF7-B063-1BBBE411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15/11/2018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621A80E-80B0-4400-AE90-186FF8C2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126000"/>
            <a:ext cx="3403529" cy="648000"/>
          </a:xfrm>
        </p:spPr>
        <p:txBody>
          <a:bodyPr/>
          <a:lstStyle/>
          <a:p>
            <a:r>
              <a:rPr lang="fr-FR" b="1" dirty="0"/>
              <a:t>Qualité des eaux souterraines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8F02F5-A34B-43BA-856D-FF38B711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52AA797-21E0-44B7-8AE9-5F5FC7E9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9CCE64B-F3A0-4352-975C-5B732A206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0"/>
            <a:ext cx="4849526" cy="68580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84717D8-B152-4F5C-8ED8-FDB3C85D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" y="2997337"/>
            <a:ext cx="4382045" cy="3260167"/>
          </a:xfrm>
        </p:spPr>
        <p:txBody>
          <a:bodyPr/>
          <a:lstStyle/>
          <a:p>
            <a:pPr lvl="0"/>
            <a:r>
              <a:rPr lang="fr-FR" sz="1400" b="1" dirty="0"/>
              <a:t>Nitrates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concentrations moyennes annuelles </a:t>
            </a:r>
            <a:r>
              <a:rPr lang="fr-FR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&gt; 50 mg/l</a:t>
            </a:r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</a:p>
          <a:p>
            <a:pPr lvl="0"/>
            <a:endParaRPr lang="fr-FR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endParaRPr lang="fr-FR" sz="1600" dirty="0"/>
          </a:p>
          <a:p>
            <a:endParaRPr lang="fr-FR" sz="1600" dirty="0"/>
          </a:p>
          <a:p>
            <a:endParaRPr lang="fr-FR" sz="12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4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FA43110-F591-48A1-ABE5-D257AD197019}"/>
              </a:ext>
            </a:extLst>
          </p:cNvPr>
          <p:cNvGrpSpPr/>
          <p:nvPr/>
        </p:nvGrpSpPr>
        <p:grpSpPr>
          <a:xfrm>
            <a:off x="0" y="3447688"/>
            <a:ext cx="4520152" cy="2015899"/>
            <a:chOff x="0" y="0"/>
            <a:chExt cx="5915025" cy="25527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FCA9BE8-6868-4F1C-B2CA-229BA678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15025" cy="2552700"/>
            </a:xfrm>
            <a:prstGeom prst="rect">
              <a:avLst/>
            </a:prstGeom>
          </p:spPr>
        </p:pic>
        <p:sp>
          <p:nvSpPr>
            <p:cNvPr id="17" name="Zone de texte 240">
              <a:extLst>
                <a:ext uri="{FF2B5EF4-FFF2-40B4-BE49-F238E27FC236}">
                  <a16:creationId xmlns:a16="http://schemas.microsoft.com/office/drawing/2014/main" id="{DD001EBF-FEDF-4793-BA21-4A4C018A2761}"/>
                </a:ext>
              </a:extLst>
            </p:cNvPr>
            <p:cNvSpPr txBox="1">
              <a:spLocks/>
            </p:cNvSpPr>
            <p:nvPr/>
          </p:nvSpPr>
          <p:spPr>
            <a:xfrm>
              <a:off x="3279058" y="75239"/>
              <a:ext cx="1026795" cy="13544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Mauvais état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Bon état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6D8827EA-22AA-4036-B928-FA0BDCFD3FC1}"/>
              </a:ext>
            </a:extLst>
          </p:cNvPr>
          <p:cNvSpPr/>
          <p:nvPr/>
        </p:nvSpPr>
        <p:spPr>
          <a:xfrm>
            <a:off x="7148214" y="2253680"/>
            <a:ext cx="924368" cy="32322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88B547A-91C1-4B44-B8B6-50E1474F9123}"/>
              </a:ext>
            </a:extLst>
          </p:cNvPr>
          <p:cNvSpPr/>
          <p:nvPr/>
        </p:nvSpPr>
        <p:spPr>
          <a:xfrm>
            <a:off x="6848032" y="3957873"/>
            <a:ext cx="924368" cy="323224"/>
          </a:xfrm>
          <a:prstGeom prst="ellipse">
            <a:avLst/>
          </a:prstGeom>
          <a:noFill/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0B8E7F7-0FAF-4951-949D-C62F16B96E78}"/>
              </a:ext>
            </a:extLst>
          </p:cNvPr>
          <p:cNvSpPr/>
          <p:nvPr/>
        </p:nvSpPr>
        <p:spPr>
          <a:xfrm>
            <a:off x="6128492" y="3402400"/>
            <a:ext cx="924368" cy="3232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1E46803-A76F-45CE-A328-F145DDAAB1B3}"/>
              </a:ext>
            </a:extLst>
          </p:cNvPr>
          <p:cNvSpPr/>
          <p:nvPr/>
        </p:nvSpPr>
        <p:spPr>
          <a:xfrm>
            <a:off x="5923664" y="2045924"/>
            <a:ext cx="924368" cy="32322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59A978-9175-474E-A5A2-21A77E20913E}"/>
              </a:ext>
            </a:extLst>
          </p:cNvPr>
          <p:cNvSpPr txBox="1"/>
          <p:nvPr/>
        </p:nvSpPr>
        <p:spPr>
          <a:xfrm>
            <a:off x="4525695" y="2315640"/>
            <a:ext cx="152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4 captages prioritaires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2E473D-2063-4AD0-833A-CAB609DCBBE8}"/>
              </a:ext>
            </a:extLst>
          </p:cNvPr>
          <p:cNvSpPr txBox="1"/>
          <p:nvPr/>
        </p:nvSpPr>
        <p:spPr>
          <a:xfrm>
            <a:off x="8010348" y="2059139"/>
            <a:ext cx="107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St Just en Chaussée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368A47-C380-4B64-842C-1FD11DD4F7A4}"/>
              </a:ext>
            </a:extLst>
          </p:cNvPr>
          <p:cNvSpPr txBox="1"/>
          <p:nvPr/>
        </p:nvSpPr>
        <p:spPr>
          <a:xfrm>
            <a:off x="5149983" y="1796184"/>
            <a:ext cx="156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Wavignies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6FDCDC-19A2-4055-88EB-0F27B72C7C11}"/>
              </a:ext>
            </a:extLst>
          </p:cNvPr>
          <p:cNvSpPr txBox="1"/>
          <p:nvPr/>
        </p:nvSpPr>
        <p:spPr>
          <a:xfrm>
            <a:off x="6662849" y="31016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Litz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1B84CB-3653-4EF6-9258-06EDD7BF1B66}"/>
              </a:ext>
            </a:extLst>
          </p:cNvPr>
          <p:cNvSpPr txBox="1"/>
          <p:nvPr/>
        </p:nvSpPr>
        <p:spPr>
          <a:xfrm>
            <a:off x="7655711" y="38556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Clermont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802B23-AA8D-4B7F-91E6-40B66EE19A3D}"/>
              </a:ext>
            </a:extLst>
          </p:cNvPr>
          <p:cNvSpPr txBox="1"/>
          <p:nvPr/>
        </p:nvSpPr>
        <p:spPr>
          <a:xfrm>
            <a:off x="6032836" y="4173406"/>
            <a:ext cx="152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Autre 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captage prioritaire</a:t>
            </a:r>
          </a:p>
        </p:txBody>
      </p:sp>
      <p:graphicFrame>
        <p:nvGraphicFramePr>
          <p:cNvPr id="24" name="Espace réservé du contenu 8">
            <a:extLst>
              <a:ext uri="{FF2B5EF4-FFF2-40B4-BE49-F238E27FC236}">
                <a16:creationId xmlns:a16="http://schemas.microsoft.com/office/drawing/2014/main" id="{EC4CF9F7-845F-4466-BE8A-6F7F51A9B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504320"/>
              </p:ext>
            </p:extLst>
          </p:nvPr>
        </p:nvGraphicFramePr>
        <p:xfrm>
          <a:off x="234788" y="1032961"/>
          <a:ext cx="3954406" cy="18904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46652">
                  <a:extLst>
                    <a:ext uri="{9D8B030D-6E8A-4147-A177-3AD203B41FA5}">
                      <a16:colId xmlns:a16="http://schemas.microsoft.com/office/drawing/2014/main" val="2202181878"/>
                    </a:ext>
                  </a:extLst>
                </a:gridCol>
                <a:gridCol w="1004564">
                  <a:extLst>
                    <a:ext uri="{9D8B030D-6E8A-4147-A177-3AD203B41FA5}">
                      <a16:colId xmlns:a16="http://schemas.microsoft.com/office/drawing/2014/main" val="1013015190"/>
                    </a:ext>
                  </a:extLst>
                </a:gridCol>
                <a:gridCol w="684558">
                  <a:extLst>
                    <a:ext uri="{9D8B030D-6E8A-4147-A177-3AD203B41FA5}">
                      <a16:colId xmlns:a16="http://schemas.microsoft.com/office/drawing/2014/main" val="1475904925"/>
                    </a:ext>
                  </a:extLst>
                </a:gridCol>
                <a:gridCol w="670452">
                  <a:extLst>
                    <a:ext uri="{9D8B030D-6E8A-4147-A177-3AD203B41FA5}">
                      <a16:colId xmlns:a16="http://schemas.microsoft.com/office/drawing/2014/main" val="4244904527"/>
                    </a:ext>
                  </a:extLst>
                </a:gridCol>
                <a:gridCol w="648180">
                  <a:extLst>
                    <a:ext uri="{9D8B030D-6E8A-4147-A177-3AD203B41FA5}">
                      <a16:colId xmlns:a16="http://schemas.microsoft.com/office/drawing/2014/main" val="4115322433"/>
                    </a:ext>
                  </a:extLst>
                </a:gridCol>
              </a:tblGrid>
              <a:tr h="6504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EAUX SOUTERRAINES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Etat hydraulique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Surface dans le BV Brèche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Etat chimique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Objectif de bon état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extLst>
                  <a:ext uri="{0D108BD9-81ED-4DB2-BD59-A6C34878D82A}">
                    <a16:rowId xmlns:a16="http://schemas.microsoft.com/office/drawing/2014/main" val="544792138"/>
                  </a:ext>
                </a:extLst>
              </a:tr>
              <a:tr h="61254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effectLst/>
                        </a:rPr>
                        <a:t>Craie Picarde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900" b="1" dirty="0">
                          <a:effectLst/>
                        </a:rPr>
                        <a:t>Majoritairement libre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900" b="1" dirty="0">
                          <a:effectLst/>
                        </a:rPr>
                        <a:t>483 km²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900" b="1" dirty="0">
                          <a:effectLst/>
                        </a:rPr>
                        <a:t>Bon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900" b="1" dirty="0">
                          <a:effectLst/>
                        </a:rPr>
                        <a:t>2015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extLst>
                  <a:ext uri="{0D108BD9-81ED-4DB2-BD59-A6C34878D82A}">
                    <a16:rowId xmlns:a16="http://schemas.microsoft.com/office/drawing/2014/main" val="4226582112"/>
                  </a:ext>
                </a:extLst>
              </a:tr>
              <a:tr h="32081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Eocène du Valois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Majoritairement captive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89 km²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Bon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2015</a:t>
                      </a:r>
                      <a:endParaRPr lang="fr-FR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extLst>
                  <a:ext uri="{0D108BD9-81ED-4DB2-BD59-A6C34878D82A}">
                    <a16:rowId xmlns:a16="http://schemas.microsoft.com/office/drawing/2014/main" val="2075472852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Alluvions de l’Oise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Libre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6 km²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Bon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</a:rPr>
                        <a:t>2015</a:t>
                      </a:r>
                      <a:endParaRPr lang="fr-FR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" marR="11493" marT="11493" marB="11493" anchor="ctr"/>
                </a:tc>
                <a:extLst>
                  <a:ext uri="{0D108BD9-81ED-4DB2-BD59-A6C34878D82A}">
                    <a16:rowId xmlns:a16="http://schemas.microsoft.com/office/drawing/2014/main" val="834278118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ED85BCFB-C17F-4321-B741-36DB9FBBFAA5}"/>
              </a:ext>
            </a:extLst>
          </p:cNvPr>
          <p:cNvSpPr txBox="1"/>
          <p:nvPr/>
        </p:nvSpPr>
        <p:spPr>
          <a:xfrm>
            <a:off x="42723" y="5577605"/>
            <a:ext cx="4407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Territoire du SAGE classé en zone vulnérable aux nitrates </a:t>
            </a:r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 6</a:t>
            </a:r>
            <a:r>
              <a:rPr lang="fr-FR" sz="1600" baseline="30000" dirty="0">
                <a:solidFill>
                  <a:schemeClr val="tx2"/>
                </a:solidFill>
                <a:sym typeface="Wingdings" panose="05000000000000000000" pitchFamily="2" charset="2"/>
              </a:rPr>
              <a:t>ème</a:t>
            </a:r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 programme d’action directive nitrates</a:t>
            </a:r>
            <a:endParaRPr lang="fr-FR" sz="1600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E62F7A-3482-401D-A9BA-EF941CA1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83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CCBE04D-1D62-4CC3-AB00-88C3AF06C1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EDA7381-A399-4B6C-B649-19D9622722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932C13-DDC9-4AAF-A1FE-9F0DBD5711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75CF1940-6166-455F-9AF1-540DF32C9716}"/>
              </a:ext>
            </a:extLst>
          </p:cNvPr>
          <p:cNvSpPr txBox="1">
            <a:spLocks/>
          </p:cNvSpPr>
          <p:nvPr/>
        </p:nvSpPr>
        <p:spPr>
          <a:xfrm>
            <a:off x="-1942113" y="-65385"/>
            <a:ext cx="8143664" cy="71124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fr-FR" sz="1400" b="1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fr-FR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buClr>
                <a:schemeClr val="bg2"/>
              </a:buClr>
              <a:buFont typeface="Wingdings" pitchFamily="2" charset="2"/>
              <a:buNone/>
              <a:defRPr lang="fr-FR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00" b="0" dirty="0">
                <a:solidFill>
                  <a:schemeClr val="bg1"/>
                </a:solidFill>
              </a:rPr>
              <a:t>Qualité des eaux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BDE953-8534-46A7-AE70-AE7408CE4C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6"/>
          <a:stretch/>
        </p:blipFill>
        <p:spPr bwMode="auto">
          <a:xfrm>
            <a:off x="5063592" y="15740"/>
            <a:ext cx="4044433" cy="24813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F68501F-9172-4FBB-AA05-ED3DF4777355}"/>
              </a:ext>
            </a:extLst>
          </p:cNvPr>
          <p:cNvSpPr txBox="1"/>
          <p:nvPr/>
        </p:nvSpPr>
        <p:spPr>
          <a:xfrm>
            <a:off x="1025163" y="1035987"/>
            <a:ext cx="403842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Eaux superficielles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Dernier état de référence (2011-2013)</a:t>
            </a:r>
          </a:p>
        </p:txBody>
      </p:sp>
      <p:pic>
        <p:nvPicPr>
          <p:cNvPr id="12" name="Image 11" descr="C:\Users\scu\Downloads\noun_river_1748405.png">
            <a:extLst>
              <a:ext uri="{FF2B5EF4-FFF2-40B4-BE49-F238E27FC236}">
                <a16:creationId xmlns:a16="http://schemas.microsoft.com/office/drawing/2014/main" id="{9ACD740D-E4BD-41E3-A0D5-2C31C155A67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 bwMode="auto">
          <a:xfrm>
            <a:off x="230349" y="1029285"/>
            <a:ext cx="659130" cy="56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B72BAA90-A134-4CF5-B621-01708528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73706"/>
              </p:ext>
            </p:extLst>
          </p:nvPr>
        </p:nvGraphicFramePr>
        <p:xfrm>
          <a:off x="35496" y="2578227"/>
          <a:ext cx="9000998" cy="3478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459">
                  <a:extLst>
                    <a:ext uri="{9D8B030D-6E8A-4147-A177-3AD203B41FA5}">
                      <a16:colId xmlns:a16="http://schemas.microsoft.com/office/drawing/2014/main" val="962075818"/>
                    </a:ext>
                  </a:extLst>
                </a:gridCol>
                <a:gridCol w="839385">
                  <a:extLst>
                    <a:ext uri="{9D8B030D-6E8A-4147-A177-3AD203B41FA5}">
                      <a16:colId xmlns:a16="http://schemas.microsoft.com/office/drawing/2014/main" val="2884888025"/>
                    </a:ext>
                  </a:extLst>
                </a:gridCol>
                <a:gridCol w="839385">
                  <a:extLst>
                    <a:ext uri="{9D8B030D-6E8A-4147-A177-3AD203B41FA5}">
                      <a16:colId xmlns:a16="http://schemas.microsoft.com/office/drawing/2014/main" val="1325515295"/>
                    </a:ext>
                  </a:extLst>
                </a:gridCol>
                <a:gridCol w="965649">
                  <a:extLst>
                    <a:ext uri="{9D8B030D-6E8A-4147-A177-3AD203B41FA5}">
                      <a16:colId xmlns:a16="http://schemas.microsoft.com/office/drawing/2014/main" val="1310156486"/>
                    </a:ext>
                  </a:extLst>
                </a:gridCol>
                <a:gridCol w="839385">
                  <a:extLst>
                    <a:ext uri="{9D8B030D-6E8A-4147-A177-3AD203B41FA5}">
                      <a16:colId xmlns:a16="http://schemas.microsoft.com/office/drawing/2014/main" val="1159593685"/>
                    </a:ext>
                  </a:extLst>
                </a:gridCol>
                <a:gridCol w="839385">
                  <a:extLst>
                    <a:ext uri="{9D8B030D-6E8A-4147-A177-3AD203B41FA5}">
                      <a16:colId xmlns:a16="http://schemas.microsoft.com/office/drawing/2014/main" val="2780056093"/>
                    </a:ext>
                  </a:extLst>
                </a:gridCol>
                <a:gridCol w="965649">
                  <a:extLst>
                    <a:ext uri="{9D8B030D-6E8A-4147-A177-3AD203B41FA5}">
                      <a16:colId xmlns:a16="http://schemas.microsoft.com/office/drawing/2014/main" val="126134102"/>
                    </a:ext>
                  </a:extLst>
                </a:gridCol>
                <a:gridCol w="1482701">
                  <a:extLst>
                    <a:ext uri="{9D8B030D-6E8A-4147-A177-3AD203B41FA5}">
                      <a16:colId xmlns:a16="http://schemas.microsoft.com/office/drawing/2014/main" val="2538878443"/>
                    </a:ext>
                  </a:extLst>
                </a:gridCol>
              </a:tblGrid>
              <a:tr h="22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Masse d’eau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Etat sur la période triennale 2011-2013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Objectif de bon état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Paramètres causes de dérogations écologiques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236168"/>
                  </a:ext>
                </a:extLst>
              </a:tr>
              <a:tr h="337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Nom usuel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Chimique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Chimique hors HAP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Écologique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Chimique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Chimique hors HAP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Écologique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63803"/>
                  </a:ext>
                </a:extLst>
              </a:tr>
              <a:tr h="5681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La Brèche</a:t>
                      </a:r>
                      <a:br>
                        <a:rPr lang="fr-FR" sz="900" dirty="0">
                          <a:effectLst/>
                        </a:rPr>
                      </a:br>
                      <a:r>
                        <a:rPr lang="fr-FR" sz="900" dirty="0">
                          <a:effectLst/>
                        </a:rPr>
                        <a:t>(de sa source au confluent de l’Arré)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3589121"/>
                  </a:ext>
                </a:extLst>
              </a:tr>
              <a:tr h="458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L’Arré (de sa source au confluent de la Brèche)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11977"/>
                  </a:ext>
                </a:extLst>
              </a:tr>
              <a:tr h="5757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La Brèche</a:t>
                      </a:r>
                      <a:br>
                        <a:rPr lang="fr-FR" sz="900" dirty="0">
                          <a:effectLst/>
                        </a:rPr>
                      </a:br>
                      <a:r>
                        <a:rPr lang="fr-FR" sz="900" dirty="0">
                          <a:effectLst/>
                        </a:rPr>
                        <a:t>(du confluent de l’Arré au confluent de l’Oise)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Moyen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Hydrobiologie pesticides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3420957"/>
                  </a:ext>
                </a:extLst>
              </a:tr>
              <a:tr h="337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Ru de la Garde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Mauvais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Hydrobiologie Métaux, Nutriments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0483700"/>
                  </a:ext>
                </a:extLst>
              </a:tr>
              <a:tr h="978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Ruisseau la Béronnelle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Mauvais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Mauvais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Mauvais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HAP, Di(2-éthylhexyl)phtalate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Bilan oxygène, Nutriments, Pesticides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105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3E4E4994-ADE5-4984-83A4-7E3A11E541B1}"/>
              </a:ext>
            </a:extLst>
          </p:cNvPr>
          <p:cNvSpPr txBox="1"/>
          <p:nvPr/>
        </p:nvSpPr>
        <p:spPr>
          <a:xfrm>
            <a:off x="1025163" y="1035987"/>
            <a:ext cx="2178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Eaux superficielles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-1942113" y="-65385"/>
            <a:ext cx="8143664" cy="711240"/>
          </a:xfrm>
        </p:spPr>
        <p:txBody>
          <a:bodyPr/>
          <a:lstStyle/>
          <a:p>
            <a:pPr lvl="0" algn="ctr"/>
            <a:r>
              <a:rPr lang="fr-FR" sz="2200" b="0" dirty="0">
                <a:solidFill>
                  <a:schemeClr val="bg1"/>
                </a:solidFill>
              </a:rPr>
              <a:t>Qualité des eaux</a:t>
            </a:r>
          </a:p>
        </p:txBody>
      </p:sp>
      <p:pic>
        <p:nvPicPr>
          <p:cNvPr id="17" name="Image 16" descr="C:\Users\scu\Downloads\noun_river_1748405.png">
            <a:extLst>
              <a:ext uri="{FF2B5EF4-FFF2-40B4-BE49-F238E27FC236}">
                <a16:creationId xmlns:a16="http://schemas.microsoft.com/office/drawing/2014/main" id="{1F70DEE3-FB93-420D-9F5B-1D488D7B343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 bwMode="auto">
          <a:xfrm>
            <a:off x="230349" y="1029285"/>
            <a:ext cx="659130" cy="56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C9F88D-5771-459D-88F7-83A1DA860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9292"/>
              </p:ext>
            </p:extLst>
          </p:nvPr>
        </p:nvGraphicFramePr>
        <p:xfrm>
          <a:off x="84692" y="2050176"/>
          <a:ext cx="8951803" cy="2757648"/>
        </p:xfrm>
        <a:graphic>
          <a:graphicData uri="http://schemas.openxmlformats.org/drawingml/2006/table">
            <a:tbl>
              <a:tblPr firstRow="1" firstCol="1" bandRow="1"/>
              <a:tblGrid>
                <a:gridCol w="1175852">
                  <a:extLst>
                    <a:ext uri="{9D8B030D-6E8A-4147-A177-3AD203B41FA5}">
                      <a16:colId xmlns:a16="http://schemas.microsoft.com/office/drawing/2014/main" val="1499308963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183488678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9801199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71215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769316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014262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485447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069503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79136607"/>
                    </a:ext>
                  </a:extLst>
                </a:gridCol>
              </a:tblGrid>
              <a:tr h="28587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Masse d’eau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Bilan de l’oxygène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Paramètres azotés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Paramètres phosphorés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Qualité chimique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 sens DCE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>
                      <a:noFill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Polluants spécifiques de l’état écologique (2014-2016)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Pesticides y compris ceux non inclus dans l’évaluation DCE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23684"/>
                  </a:ext>
                </a:extLst>
              </a:tr>
              <a:tr h="2784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Ammonium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Nitrite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24524"/>
                  </a:ext>
                </a:extLst>
              </a:tr>
              <a:tr h="258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Brèche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Médiocre selon SEQ-Eau 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60698"/>
                  </a:ext>
                </a:extLst>
              </a:tr>
              <a:tr h="258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Arré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diflufénicanil 	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48264"/>
                  </a:ext>
                </a:extLst>
              </a:tr>
              <a:tr h="365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 de la Garde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64610"/>
                  </a:ext>
                </a:extLst>
              </a:tr>
              <a:tr h="258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Béronnelle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HAP + Di(2-ethylhexyl) phtalate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Zinc ; arsenic ; cuivre ; aminotriazole ; diflufénicanil 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51" marR="76751" marT="40508" marB="40508" anchor="ctr">
                    <a:lnL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15133"/>
                  </a:ext>
                </a:extLst>
              </a:tr>
            </a:tbl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3D2C943-0E91-404B-966D-23A8BCC26B55}"/>
              </a:ext>
            </a:extLst>
          </p:cNvPr>
          <p:cNvSpPr/>
          <p:nvPr/>
        </p:nvSpPr>
        <p:spPr>
          <a:xfrm>
            <a:off x="84692" y="5013176"/>
            <a:ext cx="8951803" cy="10801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Ru de la Garde et Béronnelle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r>
              <a:rPr lang="fr-FR" sz="1400" dirty="0">
                <a:solidFill>
                  <a:schemeClr val="tx1"/>
                </a:solidFill>
              </a:rPr>
              <a:t>Bilan de l’oxygène dégradé : témoin de pollutions organiques (origine domestique, industrielle, …) accentué par un contexte physique défavorable (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Faibles débits d’étiage  </a:t>
            </a:r>
            <a:r>
              <a:rPr lang="fr-FR" sz="1400" dirty="0">
                <a:solidFill>
                  <a:schemeClr val="tx1"/>
                </a:solidFill>
              </a:rPr>
              <a:t>faible acceptabilité du milieu) et une qualité hydromorphologique dégradée.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59DCB6-F525-48C5-B454-71FFAD4232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587041-2574-4B88-B860-B249255059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BB9AE-5D0A-47CD-B892-E9447417FD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92585736-AAD8-4FF9-897C-C7D63241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3" y="1695775"/>
            <a:ext cx="8951803" cy="1113865"/>
          </a:xfrm>
        </p:spPr>
        <p:txBody>
          <a:bodyPr/>
          <a:lstStyle/>
          <a:p>
            <a:pPr lvl="0" algn="l"/>
            <a:r>
              <a:rPr lang="fr-FR" sz="1600" dirty="0"/>
              <a:t>Analyse plus fine pour les années de 2014 à 2017 : </a:t>
            </a:r>
          </a:p>
          <a:p>
            <a:endParaRPr lang="fr-FR" sz="1600" dirty="0"/>
          </a:p>
          <a:p>
            <a:endParaRPr lang="fr-FR" sz="12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919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1d5565ef5cd1345195c543eabcad38f7bee8"/>
</p:tagLst>
</file>

<file path=ppt/theme/theme1.xml><?xml version="1.0" encoding="utf-8"?>
<a:theme xmlns:a="http://schemas.openxmlformats.org/drawingml/2006/main" name="SCE-Modele-Presentation-v7-Optim">
  <a:themeElements>
    <a:clrScheme name="SCE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43E2B"/>
      </a:accent2>
      <a:accent3>
        <a:srgbClr val="000000"/>
      </a:accent3>
      <a:accent4>
        <a:srgbClr val="FFFFFF"/>
      </a:accent4>
      <a:accent5>
        <a:srgbClr val="8685BB"/>
      </a:accent5>
      <a:accent6>
        <a:srgbClr val="FF7D0B"/>
      </a:accent6>
      <a:hlink>
        <a:srgbClr val="897879"/>
      </a:hlink>
      <a:folHlink>
        <a:srgbClr val="943E2B"/>
      </a:folHlink>
    </a:clrScheme>
    <a:fontScheme name="S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3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E-Modele-Presentation-v7-Optim.potx" id="{F19A0D51-F769-4F97-8F0E-11F8A8C93AA3}" vid="{5F449F62-ADB9-48FD-93B3-22F7729489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68A5BA57AC42AE0BECA516F1D701" ma:contentTypeVersion="1" ma:contentTypeDescription="Crée un document." ma:contentTypeScope="" ma:versionID="6615cca32ad79d6a653c0dfc9f42e04e">
  <xsd:schema xmlns:xsd="http://www.w3.org/2001/XMLSchema" xmlns:xs="http://www.w3.org/2001/XMLSchema" xmlns:p="http://schemas.microsoft.com/office/2006/metadata/properties" xmlns:ns2="7efe8eb2-9497-43e7-82d3-c1ea6d30d71c" targetNamespace="http://schemas.microsoft.com/office/2006/metadata/properties" ma:root="true" ma:fieldsID="e67a7b6288f1e8fe452d852ea6a73b59" ns2:_="">
    <xsd:import namespace="7efe8eb2-9497-43e7-82d3-c1ea6d30d71c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8eb2-9497-43e7-82d3-c1ea6d30d71c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efe8eb2-9497-43e7-82d3-c1ea6d30d71c" xsi:nil="true"/>
  </documentManagement>
</p:properties>
</file>

<file path=customXml/itemProps1.xml><?xml version="1.0" encoding="utf-8"?>
<ds:datastoreItem xmlns:ds="http://schemas.openxmlformats.org/officeDocument/2006/customXml" ds:itemID="{1946799B-396C-4ECA-A43F-8084C238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8CFE1-37A5-4BDF-A4A1-4D45CBE09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E3650-555C-489F-AD42-54F6433D29CB}">
  <ds:schemaRefs>
    <ds:schemaRef ds:uri="7efe8eb2-9497-43e7-82d3-c1ea6d30d71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SCE-Modele-Presentation</Template>
  <TotalTime>1395</TotalTime>
  <Words>1223</Words>
  <Application>Microsoft Office PowerPoint</Application>
  <PresentationFormat>Affichage à l'écran (4:3)</PresentationFormat>
  <Paragraphs>374</Paragraphs>
  <Slides>16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Symbol</vt:lpstr>
      <vt:lpstr>Times New Roman</vt:lpstr>
      <vt:lpstr>Wingdings</vt:lpstr>
      <vt:lpstr>Wingdings 3</vt:lpstr>
      <vt:lpstr>SCE-Modele-Presentation-v7-Optim</vt:lpstr>
      <vt:lpstr>Slide</vt:lpstr>
      <vt:lpstr>SAGE de la Brèche</vt:lpstr>
      <vt:lpstr>Présentation PowerPoint</vt:lpstr>
      <vt:lpstr>Sommaire</vt:lpstr>
      <vt:lpstr>Présentation PowerPoint</vt:lpstr>
      <vt:lpstr>Présentation PowerPoint</vt:lpstr>
      <vt:lpstr>Présentation PowerPoint</vt:lpstr>
      <vt:lpstr>Qualité des eaux souterraines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 la présentation – Arial 28 pt gras</dc:title>
  <dc:creator>Solène COURILLEAU</dc:creator>
  <cp:lastModifiedBy>ENV - Adele SALLES</cp:lastModifiedBy>
  <cp:revision>104</cp:revision>
  <dcterms:created xsi:type="dcterms:W3CDTF">2018-09-12T07:09:24Z</dcterms:created>
  <dcterms:modified xsi:type="dcterms:W3CDTF">2018-11-13T13:10:59Z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0x010100353768A5BA57AC42AE0BECA516F1D701</vt:lpwstr>
  </property>
</Properties>
</file>